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1" r:id="rId3"/>
    <p:sldId id="278" r:id="rId4"/>
    <p:sldId id="311" r:id="rId5"/>
    <p:sldId id="312" r:id="rId6"/>
    <p:sldId id="314" r:id="rId7"/>
    <p:sldId id="305" r:id="rId8"/>
    <p:sldId id="309" r:id="rId9"/>
    <p:sldId id="281" r:id="rId10"/>
    <p:sldId id="298" r:id="rId11"/>
    <p:sldId id="287" r:id="rId12"/>
    <p:sldId id="299" r:id="rId13"/>
    <p:sldId id="300" r:id="rId14"/>
    <p:sldId id="288" r:id="rId15"/>
    <p:sldId id="297" r:id="rId16"/>
    <p:sldId id="310" r:id="rId17"/>
    <p:sldId id="290" r:id="rId18"/>
    <p:sldId id="291" r:id="rId19"/>
    <p:sldId id="292" r:id="rId20"/>
    <p:sldId id="306" r:id="rId21"/>
    <p:sldId id="293" r:id="rId22"/>
    <p:sldId id="258" r:id="rId23"/>
    <p:sldId id="260" r:id="rId24"/>
    <p:sldId id="315" r:id="rId25"/>
    <p:sldId id="316" r:id="rId26"/>
    <p:sldId id="31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96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062F1-665F-974F-846F-5423F0D07CB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B5CEC-C407-A548-8C9D-B2EBD72DCD48}">
      <dgm:prSet phldrT="[Text]"/>
      <dgm:spPr/>
      <dgm:t>
        <a:bodyPr/>
        <a:lstStyle/>
        <a:p>
          <a:r>
            <a:rPr lang="en-US" dirty="0" smtClean="0"/>
            <a:t>Multi-label</a:t>
          </a:r>
          <a:endParaRPr lang="en-US" dirty="0"/>
        </a:p>
      </dgm:t>
    </dgm:pt>
    <dgm:pt modelId="{07A7F9EE-AB0A-7543-A3D1-27FFC98AED4E}" type="parTrans" cxnId="{A276A64D-77CF-2C4D-B127-0D63B01A9B37}">
      <dgm:prSet/>
      <dgm:spPr/>
      <dgm:t>
        <a:bodyPr/>
        <a:lstStyle/>
        <a:p>
          <a:endParaRPr lang="en-US"/>
        </a:p>
      </dgm:t>
    </dgm:pt>
    <dgm:pt modelId="{4BB12889-6228-4743-BA4C-CA46067B0DC6}" type="sibTrans" cxnId="{A276A64D-77CF-2C4D-B127-0D63B01A9B37}">
      <dgm:prSet/>
      <dgm:spPr/>
      <dgm:t>
        <a:bodyPr/>
        <a:lstStyle/>
        <a:p>
          <a:endParaRPr lang="en-US"/>
        </a:p>
      </dgm:t>
    </dgm:pt>
    <dgm:pt modelId="{A725FF93-479A-2A41-829A-CDF655644249}">
      <dgm:prSet phldrT="[Text]"/>
      <dgm:spPr/>
      <dgm:t>
        <a:bodyPr/>
        <a:lstStyle/>
        <a:p>
          <a:r>
            <a:rPr lang="en-US" dirty="0" smtClean="0"/>
            <a:t>Several questions simultaneously (one for each hit)</a:t>
          </a:r>
          <a:endParaRPr lang="en-US" dirty="0"/>
        </a:p>
      </dgm:t>
    </dgm:pt>
    <dgm:pt modelId="{DA61A1F7-509F-CE4D-989A-A720852F088A}" type="parTrans" cxnId="{2AC8D143-E8A4-6849-B5BF-722903F161C0}">
      <dgm:prSet/>
      <dgm:spPr/>
      <dgm:t>
        <a:bodyPr/>
        <a:lstStyle/>
        <a:p>
          <a:endParaRPr lang="en-US"/>
        </a:p>
      </dgm:t>
    </dgm:pt>
    <dgm:pt modelId="{9276C8E6-D6DD-274D-8661-9424AADD5F00}" type="sibTrans" cxnId="{2AC8D143-E8A4-6849-B5BF-722903F161C0}">
      <dgm:prSet/>
      <dgm:spPr/>
      <dgm:t>
        <a:bodyPr/>
        <a:lstStyle/>
        <a:p>
          <a:endParaRPr lang="en-US"/>
        </a:p>
      </dgm:t>
    </dgm:pt>
    <dgm:pt modelId="{A52D3981-6CFF-7C46-B342-5FF0709D0F7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086CFB31-AF56-1244-9324-5F612B2F18A5}" type="parTrans" cxnId="{C8E84C47-7C26-7C41-99B6-82DF1065C164}">
      <dgm:prSet/>
      <dgm:spPr/>
      <dgm:t>
        <a:bodyPr/>
        <a:lstStyle/>
        <a:p>
          <a:endParaRPr lang="en-US"/>
        </a:p>
      </dgm:t>
    </dgm:pt>
    <dgm:pt modelId="{83AD96ED-305D-6A46-824B-FF66F029CBB8}" type="sibTrans" cxnId="{C8E84C47-7C26-7C41-99B6-82DF1065C164}">
      <dgm:prSet/>
      <dgm:spPr/>
      <dgm:t>
        <a:bodyPr/>
        <a:lstStyle/>
        <a:p>
          <a:endParaRPr lang="en-US"/>
        </a:p>
      </dgm:t>
    </dgm:pt>
    <dgm:pt modelId="{BE7CAB52-FF2B-0944-A324-AD77D0EF354F}">
      <dgm:prSet phldrT="[Text]"/>
      <dgm:spPr/>
      <dgm:t>
        <a:bodyPr/>
        <a:lstStyle/>
        <a:p>
          <a:r>
            <a:rPr lang="en-US" dirty="0" smtClean="0"/>
            <a:t>The questions have categorical answers (yes or no)</a:t>
          </a:r>
          <a:endParaRPr lang="en-US" dirty="0"/>
        </a:p>
      </dgm:t>
    </dgm:pt>
    <dgm:pt modelId="{3918B523-258E-394D-8DBD-F50E57E5A768}" type="parTrans" cxnId="{8AB4F415-3E88-4E41-A764-FB93A0AE8B52}">
      <dgm:prSet/>
      <dgm:spPr/>
      <dgm:t>
        <a:bodyPr/>
        <a:lstStyle/>
        <a:p>
          <a:endParaRPr lang="en-US"/>
        </a:p>
      </dgm:t>
    </dgm:pt>
    <dgm:pt modelId="{8CDC4F9C-6E7D-6C48-9FE1-B8FD2C8744CE}" type="sibTrans" cxnId="{8AB4F415-3E88-4E41-A764-FB93A0AE8B52}">
      <dgm:prSet/>
      <dgm:spPr/>
      <dgm:t>
        <a:bodyPr/>
        <a:lstStyle/>
        <a:p>
          <a:endParaRPr lang="en-US"/>
        </a:p>
      </dgm:t>
    </dgm:pt>
    <dgm:pt modelId="{61745154-6F1F-3549-8CE9-385AFF3A70D8}">
      <dgm:prSet phldrT="[Text]"/>
      <dgm:spPr/>
      <dgm:t>
        <a:bodyPr/>
        <a:lstStyle/>
        <a:p>
          <a:r>
            <a:rPr lang="en-US" dirty="0" smtClean="0"/>
            <a:t>Binary</a:t>
          </a:r>
          <a:endParaRPr lang="en-US" dirty="0"/>
        </a:p>
      </dgm:t>
    </dgm:pt>
    <dgm:pt modelId="{6476A45C-EE99-D543-BE28-5079A7795813}" type="parTrans" cxnId="{40C8A254-661B-3444-8C55-7E9BC4CECFA2}">
      <dgm:prSet/>
      <dgm:spPr/>
      <dgm:t>
        <a:bodyPr/>
        <a:lstStyle/>
        <a:p>
          <a:endParaRPr lang="en-US"/>
        </a:p>
      </dgm:t>
    </dgm:pt>
    <dgm:pt modelId="{1C473B8D-F154-7B4A-95BA-825E93C48483}" type="sibTrans" cxnId="{40C8A254-661B-3444-8C55-7E9BC4CECFA2}">
      <dgm:prSet/>
      <dgm:spPr/>
      <dgm:t>
        <a:bodyPr/>
        <a:lstStyle/>
        <a:p>
          <a:endParaRPr lang="en-US"/>
        </a:p>
      </dgm:t>
    </dgm:pt>
    <dgm:pt modelId="{90A9FFD3-579A-F94A-B21B-3F912C2112C1}">
      <dgm:prSet phldrT="[Text]"/>
      <dgm:spPr/>
      <dgm:t>
        <a:bodyPr/>
        <a:lstStyle/>
        <a:p>
          <a:r>
            <a:rPr lang="en-US" dirty="0" smtClean="0"/>
            <a:t>Only two categorical labels: yes or no (1 or -1)</a:t>
          </a:r>
          <a:endParaRPr lang="en-US" dirty="0"/>
        </a:p>
      </dgm:t>
    </dgm:pt>
    <dgm:pt modelId="{60EBFAAE-4334-F242-945A-4CDAD27C0212}" type="parTrans" cxnId="{ED376352-2B8B-4D45-8A58-749A1E6F0B92}">
      <dgm:prSet/>
      <dgm:spPr/>
      <dgm:t>
        <a:bodyPr/>
        <a:lstStyle/>
        <a:p>
          <a:endParaRPr lang="en-US"/>
        </a:p>
      </dgm:t>
    </dgm:pt>
    <dgm:pt modelId="{754EC5A2-034D-9E4C-84CA-7BAD933D1232}" type="sibTrans" cxnId="{ED376352-2B8B-4D45-8A58-749A1E6F0B92}">
      <dgm:prSet/>
      <dgm:spPr/>
      <dgm:t>
        <a:bodyPr/>
        <a:lstStyle/>
        <a:p>
          <a:endParaRPr lang="en-US"/>
        </a:p>
      </dgm:t>
    </dgm:pt>
    <dgm:pt modelId="{A4B94EA9-3627-0A42-8B39-AC576582A801}" type="pres">
      <dgm:prSet presAssocID="{3A6062F1-665F-974F-846F-5423F0D07CB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C56FB2-80A6-114C-84AD-C8EBB436AE58}" type="pres">
      <dgm:prSet presAssocID="{C40B5CEC-C407-A548-8C9D-B2EBD72DCD48}" presName="parentLin" presStyleCnt="0"/>
      <dgm:spPr/>
    </dgm:pt>
    <dgm:pt modelId="{EAE639AF-6BE1-A944-A0E2-52EB9653A755}" type="pres">
      <dgm:prSet presAssocID="{C40B5CEC-C407-A548-8C9D-B2EBD72DCD4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17589F-8578-EA45-BD32-416A85896DF1}" type="pres">
      <dgm:prSet presAssocID="{C40B5CEC-C407-A548-8C9D-B2EBD72DCD4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95E5E-D22A-6C4A-BFAC-5427C12332F5}" type="pres">
      <dgm:prSet presAssocID="{C40B5CEC-C407-A548-8C9D-B2EBD72DCD48}" presName="negativeSpace" presStyleCnt="0"/>
      <dgm:spPr/>
    </dgm:pt>
    <dgm:pt modelId="{D494601B-A710-B448-93F1-D1202BF47456}" type="pres">
      <dgm:prSet presAssocID="{C40B5CEC-C407-A548-8C9D-B2EBD72DCD4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76B26-E47B-F94F-A4C9-3E08A772BF24}" type="pres">
      <dgm:prSet presAssocID="{4BB12889-6228-4743-BA4C-CA46067B0DC6}" presName="spaceBetweenRectangles" presStyleCnt="0"/>
      <dgm:spPr/>
    </dgm:pt>
    <dgm:pt modelId="{5EF8C692-6302-2740-B57E-2687B95F301F}" type="pres">
      <dgm:prSet presAssocID="{A52D3981-6CFF-7C46-B342-5FF0709D0F79}" presName="parentLin" presStyleCnt="0"/>
      <dgm:spPr/>
    </dgm:pt>
    <dgm:pt modelId="{EC3B68E2-098B-BF48-9E86-DCF2A5BD8F03}" type="pres">
      <dgm:prSet presAssocID="{A52D3981-6CFF-7C46-B342-5FF0709D0F7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F74088C-61F2-F04B-A34D-4469D8AA717D}" type="pres">
      <dgm:prSet presAssocID="{A52D3981-6CFF-7C46-B342-5FF0709D0F7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AAC40-8290-A546-AC78-59906AE52CDD}" type="pres">
      <dgm:prSet presAssocID="{A52D3981-6CFF-7C46-B342-5FF0709D0F79}" presName="negativeSpace" presStyleCnt="0"/>
      <dgm:spPr/>
    </dgm:pt>
    <dgm:pt modelId="{2F194496-BD9D-6F4A-8FD2-A3422FAE9EE7}" type="pres">
      <dgm:prSet presAssocID="{A52D3981-6CFF-7C46-B342-5FF0709D0F7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BF637-1247-C844-8A0A-E402CA64BB04}" type="pres">
      <dgm:prSet presAssocID="{83AD96ED-305D-6A46-824B-FF66F029CBB8}" presName="spaceBetweenRectangles" presStyleCnt="0"/>
      <dgm:spPr/>
    </dgm:pt>
    <dgm:pt modelId="{BC2BA109-759F-D34E-84A2-67E6015DA251}" type="pres">
      <dgm:prSet presAssocID="{61745154-6F1F-3549-8CE9-385AFF3A70D8}" presName="parentLin" presStyleCnt="0"/>
      <dgm:spPr/>
    </dgm:pt>
    <dgm:pt modelId="{EE03426A-A018-9643-B288-C92E1C668DEE}" type="pres">
      <dgm:prSet presAssocID="{61745154-6F1F-3549-8CE9-385AFF3A70D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8112052-E999-F249-A171-42B1B7166441}" type="pres">
      <dgm:prSet presAssocID="{61745154-6F1F-3549-8CE9-385AFF3A70D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FB3F1-ACE6-554C-AF38-A431F96E5091}" type="pres">
      <dgm:prSet presAssocID="{61745154-6F1F-3549-8CE9-385AFF3A70D8}" presName="negativeSpace" presStyleCnt="0"/>
      <dgm:spPr/>
    </dgm:pt>
    <dgm:pt modelId="{04A42748-717D-BF40-97CA-0DEFA0542A4E}" type="pres">
      <dgm:prSet presAssocID="{61745154-6F1F-3549-8CE9-385AFF3A70D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6D66C-FF42-8149-B8AE-5C642CAE89A3}" type="presOf" srcId="{C40B5CEC-C407-A548-8C9D-B2EBD72DCD48}" destId="{EAE639AF-6BE1-A944-A0E2-52EB9653A755}" srcOrd="0" destOrd="0" presId="urn:microsoft.com/office/officeart/2005/8/layout/list1"/>
    <dgm:cxn modelId="{40C8A254-661B-3444-8C55-7E9BC4CECFA2}" srcId="{3A6062F1-665F-974F-846F-5423F0D07CBB}" destId="{61745154-6F1F-3549-8CE9-385AFF3A70D8}" srcOrd="2" destOrd="0" parTransId="{6476A45C-EE99-D543-BE28-5079A7795813}" sibTransId="{1C473B8D-F154-7B4A-95BA-825E93C48483}"/>
    <dgm:cxn modelId="{8AB4F415-3E88-4E41-A764-FB93A0AE8B52}" srcId="{A52D3981-6CFF-7C46-B342-5FF0709D0F79}" destId="{BE7CAB52-FF2B-0944-A324-AD77D0EF354F}" srcOrd="0" destOrd="0" parTransId="{3918B523-258E-394D-8DBD-F50E57E5A768}" sibTransId="{8CDC4F9C-6E7D-6C48-9FE1-B8FD2C8744CE}"/>
    <dgm:cxn modelId="{823EC4F7-6C53-B84A-BDE1-A60F2FAA88FE}" type="presOf" srcId="{A725FF93-479A-2A41-829A-CDF655644249}" destId="{D494601B-A710-B448-93F1-D1202BF47456}" srcOrd="0" destOrd="0" presId="urn:microsoft.com/office/officeart/2005/8/layout/list1"/>
    <dgm:cxn modelId="{ED376352-2B8B-4D45-8A58-749A1E6F0B92}" srcId="{61745154-6F1F-3549-8CE9-385AFF3A70D8}" destId="{90A9FFD3-579A-F94A-B21B-3F912C2112C1}" srcOrd="0" destOrd="0" parTransId="{60EBFAAE-4334-F242-945A-4CDAD27C0212}" sibTransId="{754EC5A2-034D-9E4C-84CA-7BAD933D1232}"/>
    <dgm:cxn modelId="{BC645F96-3B52-8C4D-AD87-82680AF151D5}" type="presOf" srcId="{90A9FFD3-579A-F94A-B21B-3F912C2112C1}" destId="{04A42748-717D-BF40-97CA-0DEFA0542A4E}" srcOrd="0" destOrd="0" presId="urn:microsoft.com/office/officeart/2005/8/layout/list1"/>
    <dgm:cxn modelId="{C8E84C47-7C26-7C41-99B6-82DF1065C164}" srcId="{3A6062F1-665F-974F-846F-5423F0D07CBB}" destId="{A52D3981-6CFF-7C46-B342-5FF0709D0F79}" srcOrd="1" destOrd="0" parTransId="{086CFB31-AF56-1244-9324-5F612B2F18A5}" sibTransId="{83AD96ED-305D-6A46-824B-FF66F029CBB8}"/>
    <dgm:cxn modelId="{D500EC5B-4F99-6046-83FF-03C9261CD5F4}" type="presOf" srcId="{A52D3981-6CFF-7C46-B342-5FF0709D0F79}" destId="{DF74088C-61F2-F04B-A34D-4469D8AA717D}" srcOrd="1" destOrd="0" presId="urn:microsoft.com/office/officeart/2005/8/layout/list1"/>
    <dgm:cxn modelId="{4BD09380-7D8D-0C4D-BEED-9B86809FE1D6}" type="presOf" srcId="{61745154-6F1F-3549-8CE9-385AFF3A70D8}" destId="{EE03426A-A018-9643-B288-C92E1C668DEE}" srcOrd="0" destOrd="0" presId="urn:microsoft.com/office/officeart/2005/8/layout/list1"/>
    <dgm:cxn modelId="{8DB93F15-FB52-CA46-88FD-C277F40640CD}" type="presOf" srcId="{61745154-6F1F-3549-8CE9-385AFF3A70D8}" destId="{68112052-E999-F249-A171-42B1B7166441}" srcOrd="1" destOrd="0" presId="urn:microsoft.com/office/officeart/2005/8/layout/list1"/>
    <dgm:cxn modelId="{2AC8D143-E8A4-6849-B5BF-722903F161C0}" srcId="{C40B5CEC-C407-A548-8C9D-B2EBD72DCD48}" destId="{A725FF93-479A-2A41-829A-CDF655644249}" srcOrd="0" destOrd="0" parTransId="{DA61A1F7-509F-CE4D-989A-A720852F088A}" sibTransId="{9276C8E6-D6DD-274D-8661-9424AADD5F00}"/>
    <dgm:cxn modelId="{3D50EE9D-3DF3-C743-9757-254485423679}" type="presOf" srcId="{3A6062F1-665F-974F-846F-5423F0D07CBB}" destId="{A4B94EA9-3627-0A42-8B39-AC576582A801}" srcOrd="0" destOrd="0" presId="urn:microsoft.com/office/officeart/2005/8/layout/list1"/>
    <dgm:cxn modelId="{6D4C2F86-E581-BA4E-95E7-B3EE8471EC93}" type="presOf" srcId="{C40B5CEC-C407-A548-8C9D-B2EBD72DCD48}" destId="{4617589F-8578-EA45-BD32-416A85896DF1}" srcOrd="1" destOrd="0" presId="urn:microsoft.com/office/officeart/2005/8/layout/list1"/>
    <dgm:cxn modelId="{7063548D-B721-BE43-BA65-EFE9D7F4A46B}" type="presOf" srcId="{BE7CAB52-FF2B-0944-A324-AD77D0EF354F}" destId="{2F194496-BD9D-6F4A-8FD2-A3422FAE9EE7}" srcOrd="0" destOrd="0" presId="urn:microsoft.com/office/officeart/2005/8/layout/list1"/>
    <dgm:cxn modelId="{A578AC3D-E109-8746-9811-5BC417062247}" type="presOf" srcId="{A52D3981-6CFF-7C46-B342-5FF0709D0F79}" destId="{EC3B68E2-098B-BF48-9E86-DCF2A5BD8F03}" srcOrd="0" destOrd="0" presId="urn:microsoft.com/office/officeart/2005/8/layout/list1"/>
    <dgm:cxn modelId="{A276A64D-77CF-2C4D-B127-0D63B01A9B37}" srcId="{3A6062F1-665F-974F-846F-5423F0D07CBB}" destId="{C40B5CEC-C407-A548-8C9D-B2EBD72DCD48}" srcOrd="0" destOrd="0" parTransId="{07A7F9EE-AB0A-7543-A3D1-27FFC98AED4E}" sibTransId="{4BB12889-6228-4743-BA4C-CA46067B0DC6}"/>
    <dgm:cxn modelId="{B7C154B1-0562-624C-9A49-AAF9B28265E3}" type="presParOf" srcId="{A4B94EA9-3627-0A42-8B39-AC576582A801}" destId="{62C56FB2-80A6-114C-84AD-C8EBB436AE58}" srcOrd="0" destOrd="0" presId="urn:microsoft.com/office/officeart/2005/8/layout/list1"/>
    <dgm:cxn modelId="{6530A30A-3E9D-8140-9905-F9C841CA1C5B}" type="presParOf" srcId="{62C56FB2-80A6-114C-84AD-C8EBB436AE58}" destId="{EAE639AF-6BE1-A944-A0E2-52EB9653A755}" srcOrd="0" destOrd="0" presId="urn:microsoft.com/office/officeart/2005/8/layout/list1"/>
    <dgm:cxn modelId="{A2B8968B-2321-F648-8A5A-A64C35AF574E}" type="presParOf" srcId="{62C56FB2-80A6-114C-84AD-C8EBB436AE58}" destId="{4617589F-8578-EA45-BD32-416A85896DF1}" srcOrd="1" destOrd="0" presId="urn:microsoft.com/office/officeart/2005/8/layout/list1"/>
    <dgm:cxn modelId="{BBB09E96-1CFA-3A44-9286-FA80C6EC7DCF}" type="presParOf" srcId="{A4B94EA9-3627-0A42-8B39-AC576582A801}" destId="{60495E5E-D22A-6C4A-BFAC-5427C12332F5}" srcOrd="1" destOrd="0" presId="urn:microsoft.com/office/officeart/2005/8/layout/list1"/>
    <dgm:cxn modelId="{A50D65E1-9066-4C44-A8AF-D2AD6E8BD19D}" type="presParOf" srcId="{A4B94EA9-3627-0A42-8B39-AC576582A801}" destId="{D494601B-A710-B448-93F1-D1202BF47456}" srcOrd="2" destOrd="0" presId="urn:microsoft.com/office/officeart/2005/8/layout/list1"/>
    <dgm:cxn modelId="{3ABA0281-2F6A-154F-A179-E0729087F3C0}" type="presParOf" srcId="{A4B94EA9-3627-0A42-8B39-AC576582A801}" destId="{5A776B26-E47B-F94F-A4C9-3E08A772BF24}" srcOrd="3" destOrd="0" presId="urn:microsoft.com/office/officeart/2005/8/layout/list1"/>
    <dgm:cxn modelId="{9272FFF5-F53C-8146-9624-8256A5FC9EF0}" type="presParOf" srcId="{A4B94EA9-3627-0A42-8B39-AC576582A801}" destId="{5EF8C692-6302-2740-B57E-2687B95F301F}" srcOrd="4" destOrd="0" presId="urn:microsoft.com/office/officeart/2005/8/layout/list1"/>
    <dgm:cxn modelId="{A0FF6F9D-BA70-1142-A7A5-67B1233302B6}" type="presParOf" srcId="{5EF8C692-6302-2740-B57E-2687B95F301F}" destId="{EC3B68E2-098B-BF48-9E86-DCF2A5BD8F03}" srcOrd="0" destOrd="0" presId="urn:microsoft.com/office/officeart/2005/8/layout/list1"/>
    <dgm:cxn modelId="{0A6771FA-EFE1-4A41-8DBA-79BD08E92234}" type="presParOf" srcId="{5EF8C692-6302-2740-B57E-2687B95F301F}" destId="{DF74088C-61F2-F04B-A34D-4469D8AA717D}" srcOrd="1" destOrd="0" presId="urn:microsoft.com/office/officeart/2005/8/layout/list1"/>
    <dgm:cxn modelId="{B8B91129-AB06-D443-82AD-CB6EB395B0A8}" type="presParOf" srcId="{A4B94EA9-3627-0A42-8B39-AC576582A801}" destId="{135AAC40-8290-A546-AC78-59906AE52CDD}" srcOrd="5" destOrd="0" presId="urn:microsoft.com/office/officeart/2005/8/layout/list1"/>
    <dgm:cxn modelId="{BFA94A11-99DB-9A4A-AF24-22C0657C868E}" type="presParOf" srcId="{A4B94EA9-3627-0A42-8B39-AC576582A801}" destId="{2F194496-BD9D-6F4A-8FD2-A3422FAE9EE7}" srcOrd="6" destOrd="0" presId="urn:microsoft.com/office/officeart/2005/8/layout/list1"/>
    <dgm:cxn modelId="{7CF80682-C0D0-BE46-B3E3-276297C5929E}" type="presParOf" srcId="{A4B94EA9-3627-0A42-8B39-AC576582A801}" destId="{120BF637-1247-C844-8A0A-E402CA64BB04}" srcOrd="7" destOrd="0" presId="urn:microsoft.com/office/officeart/2005/8/layout/list1"/>
    <dgm:cxn modelId="{08F404EA-AE3E-0443-AE61-B77D6EA358B3}" type="presParOf" srcId="{A4B94EA9-3627-0A42-8B39-AC576582A801}" destId="{BC2BA109-759F-D34E-84A2-67E6015DA251}" srcOrd="8" destOrd="0" presId="urn:microsoft.com/office/officeart/2005/8/layout/list1"/>
    <dgm:cxn modelId="{B53B986D-CA06-2E43-8539-5F45BE6DDB7F}" type="presParOf" srcId="{BC2BA109-759F-D34E-84A2-67E6015DA251}" destId="{EE03426A-A018-9643-B288-C92E1C668DEE}" srcOrd="0" destOrd="0" presId="urn:microsoft.com/office/officeart/2005/8/layout/list1"/>
    <dgm:cxn modelId="{C9241A25-7A11-1A40-8758-2B7AD7647900}" type="presParOf" srcId="{BC2BA109-759F-D34E-84A2-67E6015DA251}" destId="{68112052-E999-F249-A171-42B1B7166441}" srcOrd="1" destOrd="0" presId="urn:microsoft.com/office/officeart/2005/8/layout/list1"/>
    <dgm:cxn modelId="{425707E4-632C-6646-8321-D29DE4C53AD0}" type="presParOf" srcId="{A4B94EA9-3627-0A42-8B39-AC576582A801}" destId="{C12FB3F1-ACE6-554C-AF38-A431F96E5091}" srcOrd="9" destOrd="0" presId="urn:microsoft.com/office/officeart/2005/8/layout/list1"/>
    <dgm:cxn modelId="{68477AC1-BDC7-9244-ACFB-F6B2AF72654D}" type="presParOf" srcId="{A4B94EA9-3627-0A42-8B39-AC576582A801}" destId="{04A42748-717D-BF40-97CA-0DEFA0542A4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7E8F3F-E949-E241-AE28-5B436419A958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354733-E99D-BC42-86B4-FDBF63B94562}">
      <dgm:prSet phldrT="[Text]"/>
      <dgm:spPr/>
      <dgm:t>
        <a:bodyPr/>
        <a:lstStyle/>
        <a:p>
          <a:r>
            <a:rPr lang="en-US" dirty="0" smtClean="0"/>
            <a:t>Context</a:t>
          </a:r>
          <a:endParaRPr lang="en-US" dirty="0"/>
        </a:p>
      </dgm:t>
    </dgm:pt>
    <dgm:pt modelId="{9A4B6DC4-0D0E-3641-BC43-B90F259455C2}" type="parTrans" cxnId="{2469022C-04E3-D047-AA6E-463C5FE787F0}">
      <dgm:prSet/>
      <dgm:spPr/>
      <dgm:t>
        <a:bodyPr/>
        <a:lstStyle/>
        <a:p>
          <a:endParaRPr lang="en-US"/>
        </a:p>
      </dgm:t>
    </dgm:pt>
    <dgm:pt modelId="{ACE968DB-4C03-1741-A5A4-BC46BE74AF38}" type="sibTrans" cxnId="{2469022C-04E3-D047-AA6E-463C5FE787F0}">
      <dgm:prSet/>
      <dgm:spPr/>
      <dgm:t>
        <a:bodyPr/>
        <a:lstStyle/>
        <a:p>
          <a:endParaRPr lang="en-US"/>
        </a:p>
      </dgm:t>
    </dgm:pt>
    <dgm:pt modelId="{D9DB151F-EDBC-854A-BB9E-58902DBB9A26}">
      <dgm:prSet phldrT="[Text]" custT="1"/>
      <dgm:spPr/>
      <dgm:t>
        <a:bodyPr/>
        <a:lstStyle/>
        <a:p>
          <a:r>
            <a:rPr lang="en-US" sz="1600" dirty="0" smtClean="0"/>
            <a:t>Tracking is key for charged particle reconstruction in inner detector</a:t>
          </a:r>
          <a:endParaRPr lang="en-US" sz="1600" dirty="0"/>
        </a:p>
      </dgm:t>
    </dgm:pt>
    <dgm:pt modelId="{91763285-BA4C-D343-9CF0-65F7791709B8}" type="parTrans" cxnId="{6691E246-DD81-B046-93E2-3B57CFDA649D}">
      <dgm:prSet/>
      <dgm:spPr/>
      <dgm:t>
        <a:bodyPr/>
        <a:lstStyle/>
        <a:p>
          <a:endParaRPr lang="en-US"/>
        </a:p>
      </dgm:t>
    </dgm:pt>
    <dgm:pt modelId="{8273A07B-CBD5-8848-81FC-3E5BE66576ED}" type="sibTrans" cxnId="{6691E246-DD81-B046-93E2-3B57CFDA649D}">
      <dgm:prSet/>
      <dgm:spPr/>
      <dgm:t>
        <a:bodyPr/>
        <a:lstStyle/>
        <a:p>
          <a:endParaRPr lang="en-US"/>
        </a:p>
      </dgm:t>
    </dgm:pt>
    <dgm:pt modelId="{2BAD9CE7-3910-B74F-8013-22CEEC53022A}">
      <dgm:prSet phldrT="[Text]"/>
      <dgm:spPr/>
      <dgm:t>
        <a:bodyPr/>
        <a:lstStyle/>
        <a:p>
          <a:r>
            <a:rPr lang="en-US" dirty="0" smtClean="0"/>
            <a:t>Problem</a:t>
          </a:r>
          <a:endParaRPr lang="en-US" dirty="0"/>
        </a:p>
      </dgm:t>
    </dgm:pt>
    <dgm:pt modelId="{5E08D664-4E27-4246-9FAF-FDBE274CFDB5}" type="parTrans" cxnId="{68353874-D7BC-E04F-BF08-613964390E4D}">
      <dgm:prSet/>
      <dgm:spPr/>
      <dgm:t>
        <a:bodyPr/>
        <a:lstStyle/>
        <a:p>
          <a:endParaRPr lang="en-US"/>
        </a:p>
      </dgm:t>
    </dgm:pt>
    <dgm:pt modelId="{CF64F0C4-0FB6-3E45-B1B7-8EFC33E5A681}" type="sibTrans" cxnId="{68353874-D7BC-E04F-BF08-613964390E4D}">
      <dgm:prSet/>
      <dgm:spPr/>
      <dgm:t>
        <a:bodyPr/>
        <a:lstStyle/>
        <a:p>
          <a:endParaRPr lang="en-US"/>
        </a:p>
      </dgm:t>
    </dgm:pt>
    <dgm:pt modelId="{0B7CAF04-C317-C443-A2F5-5847BC39DDEE}">
      <dgm:prSet phldrT="[Text]" custT="1"/>
      <dgm:spPr/>
      <dgm:t>
        <a:bodyPr/>
        <a:lstStyle/>
        <a:p>
          <a:r>
            <a:rPr lang="en-US" sz="1600" dirty="0" smtClean="0"/>
            <a:t>Given an event, create groups of 20 hits called buckets, with hits aligned in the same direction using approximate nearest </a:t>
          </a:r>
          <a:r>
            <a:rPr lang="en-US" sz="1600" dirty="0" smtClean="0"/>
            <a:t>neighbor </a:t>
          </a:r>
          <a:r>
            <a:rPr lang="en-US" sz="1600" dirty="0" smtClean="0"/>
            <a:t>methods</a:t>
          </a:r>
          <a:endParaRPr lang="en-US" sz="1600" dirty="0"/>
        </a:p>
      </dgm:t>
    </dgm:pt>
    <dgm:pt modelId="{AD98775D-0AE2-B948-9C37-64D7EB00772F}" type="parTrans" cxnId="{2CA94EC6-A4DB-5345-B366-80E6287177A2}">
      <dgm:prSet/>
      <dgm:spPr/>
      <dgm:t>
        <a:bodyPr/>
        <a:lstStyle/>
        <a:p>
          <a:endParaRPr lang="en-US"/>
        </a:p>
      </dgm:t>
    </dgm:pt>
    <dgm:pt modelId="{0DDE4A94-9EB3-FF4C-86D2-E7D820D2E521}" type="sibTrans" cxnId="{2CA94EC6-A4DB-5345-B366-80E6287177A2}">
      <dgm:prSet/>
      <dgm:spPr/>
      <dgm:t>
        <a:bodyPr/>
        <a:lstStyle/>
        <a:p>
          <a:endParaRPr lang="en-US"/>
        </a:p>
      </dgm:t>
    </dgm:pt>
    <dgm:pt modelId="{DB9A552E-0A82-B04B-8AB1-640AE8BE06BC}">
      <dgm:prSet phldrT="[Text]" custT="1"/>
      <dgm:spPr/>
      <dgm:t>
        <a:bodyPr/>
        <a:lstStyle/>
        <a:p>
          <a:r>
            <a:rPr lang="en-US" sz="1600" dirty="0" smtClean="0"/>
            <a:t>For each hit in a given bucket, predict if it belongs or not to the particle with the largest number of hits (majority particle). Positive hits belong to the majority particle.</a:t>
          </a:r>
          <a:endParaRPr lang="en-US" sz="1600" dirty="0"/>
        </a:p>
      </dgm:t>
    </dgm:pt>
    <dgm:pt modelId="{A8C00661-430B-A545-8E2B-9FB26B3B74B6}" type="parTrans" cxnId="{60D57888-D5E4-DB42-AA46-882528018CF3}">
      <dgm:prSet/>
      <dgm:spPr/>
      <dgm:t>
        <a:bodyPr/>
        <a:lstStyle/>
        <a:p>
          <a:endParaRPr lang="en-US"/>
        </a:p>
      </dgm:t>
    </dgm:pt>
    <dgm:pt modelId="{3F23491F-E707-D34A-A067-FFD4803553C1}" type="sibTrans" cxnId="{60D57888-D5E4-DB42-AA46-882528018CF3}">
      <dgm:prSet/>
      <dgm:spPr/>
      <dgm:t>
        <a:bodyPr/>
        <a:lstStyle/>
        <a:p>
          <a:endParaRPr lang="en-US"/>
        </a:p>
      </dgm:t>
    </dgm:pt>
    <dgm:pt modelId="{AC97E69C-D524-1D4D-9EDB-2BDA6EA44252}">
      <dgm:prSet phldrT="[Text]"/>
      <dgm:spPr/>
      <dgm:t>
        <a:bodyPr/>
        <a:lstStyle/>
        <a:p>
          <a:r>
            <a:rPr lang="en-US" dirty="0" smtClean="0"/>
            <a:t>Solution</a:t>
          </a:r>
          <a:endParaRPr lang="en-US" dirty="0"/>
        </a:p>
      </dgm:t>
    </dgm:pt>
    <dgm:pt modelId="{E6904CD8-BCCC-3D4D-9B61-BBF4B3173CED}" type="parTrans" cxnId="{7291F11C-7976-E74C-BB57-04A46C14DCD2}">
      <dgm:prSet/>
      <dgm:spPr/>
      <dgm:t>
        <a:bodyPr/>
        <a:lstStyle/>
        <a:p>
          <a:endParaRPr lang="en-US"/>
        </a:p>
      </dgm:t>
    </dgm:pt>
    <dgm:pt modelId="{92B792A1-FB44-BA42-A51D-70B135C12B65}" type="sibTrans" cxnId="{7291F11C-7976-E74C-BB57-04A46C14DCD2}">
      <dgm:prSet/>
      <dgm:spPr/>
      <dgm:t>
        <a:bodyPr/>
        <a:lstStyle/>
        <a:p>
          <a:endParaRPr lang="en-US"/>
        </a:p>
      </dgm:t>
    </dgm:pt>
    <dgm:pt modelId="{60D3F29E-3E7F-BA48-8B36-503DEAD77FD7}">
      <dgm:prSet phldrT="[Text]" custT="1"/>
      <dgm:spPr/>
      <dgm:t>
        <a:bodyPr/>
        <a:lstStyle/>
        <a:p>
          <a:r>
            <a:rPr lang="en-US" sz="1600" dirty="0" smtClean="0"/>
            <a:t>Problem solved with machine learning (ML), in particular deep neural network (DNN).</a:t>
          </a:r>
          <a:endParaRPr lang="en-US" sz="1600" dirty="0"/>
        </a:p>
      </dgm:t>
    </dgm:pt>
    <dgm:pt modelId="{FBDE82E0-C83E-A144-AE3A-7A034493CCCC}" type="parTrans" cxnId="{E0CA29E9-CD6E-1149-8C0B-DD58DCF447F4}">
      <dgm:prSet/>
      <dgm:spPr/>
      <dgm:t>
        <a:bodyPr/>
        <a:lstStyle/>
        <a:p>
          <a:endParaRPr lang="en-US"/>
        </a:p>
      </dgm:t>
    </dgm:pt>
    <dgm:pt modelId="{400FD07A-93C0-5541-A4FC-CAC48CA5819E}" type="sibTrans" cxnId="{E0CA29E9-CD6E-1149-8C0B-DD58DCF447F4}">
      <dgm:prSet/>
      <dgm:spPr/>
      <dgm:t>
        <a:bodyPr/>
        <a:lstStyle/>
        <a:p>
          <a:endParaRPr lang="en-US"/>
        </a:p>
      </dgm:t>
    </dgm:pt>
    <dgm:pt modelId="{8403C0EE-620A-8349-A8C5-8EA93AF344C5}">
      <dgm:prSet phldrT="[Text]" custT="1"/>
      <dgm:spPr/>
      <dgm:t>
        <a:bodyPr/>
        <a:lstStyle/>
        <a:p>
          <a:r>
            <a:rPr lang="en-US" sz="1600" dirty="0" smtClean="0"/>
            <a:t>Events split 70% in train, </a:t>
          </a:r>
          <a:r>
            <a:rPr lang="en-US" sz="1600" dirty="0" smtClean="0"/>
            <a:t>30</a:t>
          </a:r>
          <a:r>
            <a:rPr lang="en-US" sz="1600" dirty="0" smtClean="0"/>
            <a:t>% in test</a:t>
          </a:r>
          <a:endParaRPr lang="en-US" sz="1600" dirty="0"/>
        </a:p>
      </dgm:t>
    </dgm:pt>
    <dgm:pt modelId="{2AAA1943-B19D-A943-8474-08BC3314332B}" type="parTrans" cxnId="{A2469247-44C3-A843-A860-90DB120B764C}">
      <dgm:prSet/>
      <dgm:spPr/>
      <dgm:t>
        <a:bodyPr/>
        <a:lstStyle/>
        <a:p>
          <a:endParaRPr lang="en-US"/>
        </a:p>
      </dgm:t>
    </dgm:pt>
    <dgm:pt modelId="{4364EBBC-5BDE-6846-8353-D8CBBFBC3677}" type="sibTrans" cxnId="{A2469247-44C3-A843-A860-90DB120B764C}">
      <dgm:prSet/>
      <dgm:spPr/>
      <dgm:t>
        <a:bodyPr/>
        <a:lstStyle/>
        <a:p>
          <a:endParaRPr lang="en-US"/>
        </a:p>
      </dgm:t>
    </dgm:pt>
    <dgm:pt modelId="{F021CDC4-55DD-974D-9EF8-D7E72596AC01}">
      <dgm:prSet phldrT="[Text]" custT="1"/>
      <dgm:spPr/>
      <dgm:t>
        <a:bodyPr/>
        <a:lstStyle/>
        <a:p>
          <a:r>
            <a:rPr lang="en-US" sz="1600" dirty="0" smtClean="0"/>
            <a:t>Tracking at pile-up mu=200 at HL-LHC requires more CPU than CERN resources</a:t>
          </a:r>
          <a:endParaRPr lang="en-US" sz="1600" dirty="0"/>
        </a:p>
      </dgm:t>
    </dgm:pt>
    <dgm:pt modelId="{D394A03C-21C6-9E43-932F-8A167EBE94FB}" type="parTrans" cxnId="{72039BC7-4822-4649-9A44-4309B64BBAC1}">
      <dgm:prSet/>
      <dgm:spPr/>
      <dgm:t>
        <a:bodyPr/>
        <a:lstStyle/>
        <a:p>
          <a:endParaRPr lang="en-US"/>
        </a:p>
      </dgm:t>
    </dgm:pt>
    <dgm:pt modelId="{0EE3275A-823C-AD45-81A5-93B69AE26089}" type="sibTrans" cxnId="{72039BC7-4822-4649-9A44-4309B64BBAC1}">
      <dgm:prSet/>
      <dgm:spPr/>
      <dgm:t>
        <a:bodyPr/>
        <a:lstStyle/>
        <a:p>
          <a:endParaRPr lang="en-US"/>
        </a:p>
      </dgm:t>
    </dgm:pt>
    <dgm:pt modelId="{92FDED5E-A38D-7F40-B010-D15E185CEEA9}">
      <dgm:prSet phldrT="[Text]" custT="1"/>
      <dgm:spPr/>
      <dgm:t>
        <a:bodyPr/>
        <a:lstStyle/>
        <a:p>
          <a:r>
            <a:rPr lang="en-US" sz="1600" dirty="0" smtClean="0"/>
            <a:t>It is a multi-class binary classification problem.</a:t>
          </a:r>
          <a:endParaRPr lang="en-US" sz="1600" dirty="0"/>
        </a:p>
      </dgm:t>
    </dgm:pt>
    <dgm:pt modelId="{9533B695-9348-2041-9844-8FC3E2F9C642}" type="parTrans" cxnId="{89F95782-839E-304D-8644-AEE858040247}">
      <dgm:prSet/>
      <dgm:spPr/>
      <dgm:t>
        <a:bodyPr/>
        <a:lstStyle/>
        <a:p>
          <a:endParaRPr lang="en-US"/>
        </a:p>
      </dgm:t>
    </dgm:pt>
    <dgm:pt modelId="{1FA499D7-7C7F-ED46-9508-BB75BE33480F}" type="sibTrans" cxnId="{89F95782-839E-304D-8644-AEE858040247}">
      <dgm:prSet/>
      <dgm:spPr/>
      <dgm:t>
        <a:bodyPr/>
        <a:lstStyle/>
        <a:p>
          <a:endParaRPr lang="en-US"/>
        </a:p>
      </dgm:t>
    </dgm:pt>
    <dgm:pt modelId="{879CD2B9-B162-724C-A316-E8A092478C33}">
      <dgm:prSet phldrT="[Text]" custT="1"/>
      <dgm:spPr/>
      <dgm:t>
        <a:bodyPr/>
        <a:lstStyle/>
        <a:p>
          <a:r>
            <a:rPr lang="en-US" sz="1600" dirty="0" smtClean="0"/>
            <a:t>Buckets with </a:t>
          </a:r>
          <a:r>
            <a:rPr lang="en-US" sz="1600" smtClean="0"/>
            <a:t>nbPositiveHit</a:t>
          </a:r>
          <a:r>
            <a:rPr lang="en-US" sz="1600" dirty="0" smtClean="0"/>
            <a:t> &lt; 10 are set to </a:t>
          </a:r>
          <a:r>
            <a:rPr lang="en-US" sz="1600" dirty="0" err="1" smtClean="0"/>
            <a:t>nbPositiveHit</a:t>
          </a:r>
          <a:r>
            <a:rPr lang="en-US" sz="1600" dirty="0" smtClean="0"/>
            <a:t>=0</a:t>
          </a:r>
          <a:endParaRPr lang="en-US" sz="1600" dirty="0"/>
        </a:p>
      </dgm:t>
    </dgm:pt>
    <dgm:pt modelId="{12D15C33-8C7C-2D4D-977A-D9B6238E61A3}" type="parTrans" cxnId="{EC5E5642-3D08-C44E-BB41-6AB2ED21278E}">
      <dgm:prSet/>
      <dgm:spPr/>
      <dgm:t>
        <a:bodyPr/>
        <a:lstStyle/>
        <a:p>
          <a:endParaRPr lang="en-US"/>
        </a:p>
      </dgm:t>
    </dgm:pt>
    <dgm:pt modelId="{CB661EEC-1EC3-BE48-957A-BABF90665B73}" type="sibTrans" cxnId="{EC5E5642-3D08-C44E-BB41-6AB2ED21278E}">
      <dgm:prSet/>
      <dgm:spPr/>
      <dgm:t>
        <a:bodyPr/>
        <a:lstStyle/>
        <a:p>
          <a:endParaRPr lang="en-US"/>
        </a:p>
      </dgm:t>
    </dgm:pt>
    <dgm:pt modelId="{EE991E1C-CD4A-4441-A3D9-1FA21F066B38}">
      <dgm:prSet phldrT="[Text]" custT="1"/>
      <dgm:spPr/>
      <dgm:t>
        <a:bodyPr/>
        <a:lstStyle/>
        <a:p>
          <a:r>
            <a:rPr lang="en-US" sz="1600" dirty="0" smtClean="0"/>
            <a:t>Train sample leveled 10-17 and then balanced positive and negative hits.</a:t>
          </a:r>
          <a:endParaRPr lang="en-US" sz="1600" dirty="0"/>
        </a:p>
      </dgm:t>
    </dgm:pt>
    <dgm:pt modelId="{0FF39888-EF8F-3C47-A5CE-7BD41388F2B1}" type="parTrans" cxnId="{ACC6F27D-B283-B140-9490-C4535A5EF4FB}">
      <dgm:prSet/>
      <dgm:spPr/>
      <dgm:t>
        <a:bodyPr/>
        <a:lstStyle/>
        <a:p>
          <a:endParaRPr lang="en-US"/>
        </a:p>
      </dgm:t>
    </dgm:pt>
    <dgm:pt modelId="{19D19C93-B317-7744-910F-4186928300BD}" type="sibTrans" cxnId="{ACC6F27D-B283-B140-9490-C4535A5EF4FB}">
      <dgm:prSet/>
      <dgm:spPr/>
      <dgm:t>
        <a:bodyPr/>
        <a:lstStyle/>
        <a:p>
          <a:endParaRPr lang="en-US"/>
        </a:p>
      </dgm:t>
    </dgm:pt>
    <dgm:pt modelId="{373B5ED2-400D-3A46-8AA6-2C916998B932}">
      <dgm:prSet phldrT="[Text]" custT="1"/>
      <dgm:spPr/>
      <dgm:t>
        <a:bodyPr/>
        <a:lstStyle/>
        <a:p>
          <a:r>
            <a:rPr lang="en-US" sz="1600" dirty="0" smtClean="0"/>
            <a:t>Hyper-parameters are tuned.</a:t>
          </a:r>
          <a:endParaRPr lang="en-US" sz="1600" dirty="0"/>
        </a:p>
      </dgm:t>
    </dgm:pt>
    <dgm:pt modelId="{3DDBE442-94E8-0149-97DB-32EEB0363B7B}" type="parTrans" cxnId="{250A7A73-31BD-754F-9836-05FABEB9354F}">
      <dgm:prSet/>
      <dgm:spPr/>
      <dgm:t>
        <a:bodyPr/>
        <a:lstStyle/>
        <a:p>
          <a:endParaRPr lang="en-US"/>
        </a:p>
      </dgm:t>
    </dgm:pt>
    <dgm:pt modelId="{FE5283BC-2BB9-1644-86C2-CAA05CBB9B8D}" type="sibTrans" cxnId="{250A7A73-31BD-754F-9836-05FABEB9354F}">
      <dgm:prSet/>
      <dgm:spPr/>
      <dgm:t>
        <a:bodyPr/>
        <a:lstStyle/>
        <a:p>
          <a:endParaRPr lang="en-US"/>
        </a:p>
      </dgm:t>
    </dgm:pt>
    <dgm:pt modelId="{1CC9ACDB-64D7-1345-8099-0E752AD8E34C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43C6403A-6EFC-9744-B332-34E65AC220F1}" type="parTrans" cxnId="{89E07162-0FC6-7142-A984-2DF4BE98ECA4}">
      <dgm:prSet/>
      <dgm:spPr/>
      <dgm:t>
        <a:bodyPr/>
        <a:lstStyle/>
        <a:p>
          <a:endParaRPr lang="en-US"/>
        </a:p>
      </dgm:t>
    </dgm:pt>
    <dgm:pt modelId="{CF74E3BB-195F-9A4F-A9DB-1575EDB2E88A}" type="sibTrans" cxnId="{89E07162-0FC6-7142-A984-2DF4BE98ECA4}">
      <dgm:prSet/>
      <dgm:spPr/>
      <dgm:t>
        <a:bodyPr/>
        <a:lstStyle/>
        <a:p>
          <a:endParaRPr lang="en-US"/>
        </a:p>
      </dgm:t>
    </dgm:pt>
    <dgm:pt modelId="{EC62865B-BDD9-0E4E-A4F3-FD0775639D2E}">
      <dgm:prSet phldrT="[Text]" custT="1"/>
      <dgm:spPr/>
      <dgm:t>
        <a:bodyPr/>
        <a:lstStyle/>
        <a:p>
          <a:r>
            <a:rPr lang="en-US" sz="1600" dirty="0" smtClean="0"/>
            <a:t>Track/Particle-level metrics: Reconstruction efficiency ~ 70%.</a:t>
          </a:r>
          <a:endParaRPr lang="en-US" sz="1600" dirty="0"/>
        </a:p>
      </dgm:t>
    </dgm:pt>
    <dgm:pt modelId="{2AC6B418-D268-F541-B3A1-A9E7DECEF82A}" type="parTrans" cxnId="{A2B3C173-B266-AA4E-A753-6047AD7E159A}">
      <dgm:prSet/>
      <dgm:spPr/>
      <dgm:t>
        <a:bodyPr/>
        <a:lstStyle/>
        <a:p>
          <a:endParaRPr lang="en-US"/>
        </a:p>
      </dgm:t>
    </dgm:pt>
    <dgm:pt modelId="{9E82AB82-759D-1748-8DA0-AF2194C1B878}" type="sibTrans" cxnId="{A2B3C173-B266-AA4E-A753-6047AD7E159A}">
      <dgm:prSet/>
      <dgm:spPr/>
      <dgm:t>
        <a:bodyPr/>
        <a:lstStyle/>
        <a:p>
          <a:endParaRPr lang="en-US"/>
        </a:p>
      </dgm:t>
    </dgm:pt>
    <dgm:pt modelId="{97F21A34-E775-8642-B7CF-F41F8CACB301}">
      <dgm:prSet phldrT="[Text]" custT="1"/>
      <dgm:spPr/>
      <dgm:t>
        <a:bodyPr/>
        <a:lstStyle/>
        <a:p>
          <a:r>
            <a:rPr lang="en-US" sz="1600" dirty="0" smtClean="0"/>
            <a:t>Hit-level metrics</a:t>
          </a:r>
          <a:r>
            <a:rPr lang="en-US" sz="1600" dirty="0" smtClean="0"/>
            <a:t>: Accuracy ~ 65% </a:t>
          </a:r>
          <a:r>
            <a:rPr lang="en-US" sz="1600" dirty="0" smtClean="0"/>
            <a:t>Precision ~ 30%, Recall ~ 70%. </a:t>
          </a:r>
          <a:endParaRPr lang="en-US" sz="1600" dirty="0"/>
        </a:p>
      </dgm:t>
    </dgm:pt>
    <dgm:pt modelId="{71BA9CD1-35E5-834F-942C-8FC9161D84BE}" type="parTrans" cxnId="{7A1DDB88-F6D4-D749-82EF-D4C728CB651E}">
      <dgm:prSet/>
      <dgm:spPr/>
      <dgm:t>
        <a:bodyPr/>
        <a:lstStyle/>
        <a:p>
          <a:endParaRPr lang="en-US"/>
        </a:p>
      </dgm:t>
    </dgm:pt>
    <dgm:pt modelId="{EA9CD959-D2E3-BA42-88A4-E60E29C4DD16}" type="sibTrans" cxnId="{7A1DDB88-F6D4-D749-82EF-D4C728CB651E}">
      <dgm:prSet/>
      <dgm:spPr/>
      <dgm:t>
        <a:bodyPr/>
        <a:lstStyle/>
        <a:p>
          <a:endParaRPr lang="en-US"/>
        </a:p>
      </dgm:t>
    </dgm:pt>
    <dgm:pt modelId="{99938E6F-EA46-0243-8CA9-CD28E9C0D1B3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9224D34A-6BB4-A74A-A9DE-D8E2FBA9C0FE}" type="parTrans" cxnId="{B195187A-5E80-D549-A7A7-6B00CE64686E}">
      <dgm:prSet/>
      <dgm:spPr/>
      <dgm:t>
        <a:bodyPr/>
        <a:lstStyle/>
        <a:p>
          <a:endParaRPr lang="en-US"/>
        </a:p>
      </dgm:t>
    </dgm:pt>
    <dgm:pt modelId="{6874580A-804E-7540-9B11-B1ED4AA0477A}" type="sibTrans" cxnId="{B195187A-5E80-D549-A7A7-6B00CE64686E}">
      <dgm:prSet/>
      <dgm:spPr/>
      <dgm:t>
        <a:bodyPr/>
        <a:lstStyle/>
        <a:p>
          <a:endParaRPr lang="en-US"/>
        </a:p>
      </dgm:t>
    </dgm:pt>
    <dgm:pt modelId="{8AB32BB7-D65C-FC45-8521-E4373F163CFE}">
      <dgm:prSet phldrT="[Text]" custT="1"/>
      <dgm:spPr/>
      <dgm:t>
        <a:bodyPr/>
        <a:lstStyle/>
        <a:p>
          <a:r>
            <a:rPr lang="en-US" sz="1600" dirty="0" smtClean="0"/>
            <a:t>Improve model by using more events, better hyper-parameter tuning, new models.</a:t>
          </a:r>
          <a:endParaRPr lang="en-US" sz="1600" dirty="0"/>
        </a:p>
      </dgm:t>
    </dgm:pt>
    <dgm:pt modelId="{5C8D0C46-A627-F944-B123-D9B447059721}" type="parTrans" cxnId="{538A7D40-26B3-E34B-8866-7008D681D85F}">
      <dgm:prSet/>
      <dgm:spPr/>
      <dgm:t>
        <a:bodyPr/>
        <a:lstStyle/>
        <a:p>
          <a:endParaRPr lang="en-US"/>
        </a:p>
      </dgm:t>
    </dgm:pt>
    <dgm:pt modelId="{9866779D-6DD8-7C40-9640-2BDCC54DE9EB}" type="sibTrans" cxnId="{538A7D40-26B3-E34B-8866-7008D681D85F}">
      <dgm:prSet/>
      <dgm:spPr/>
      <dgm:t>
        <a:bodyPr/>
        <a:lstStyle/>
        <a:p>
          <a:endParaRPr lang="en-US"/>
        </a:p>
      </dgm:t>
    </dgm:pt>
    <dgm:pt modelId="{57095E59-1875-F243-9E8F-C901AAFFE9A6}">
      <dgm:prSet phldrT="[Text]" custT="1"/>
      <dgm:spPr/>
      <dgm:t>
        <a:bodyPr/>
        <a:lstStyle/>
        <a:p>
          <a:r>
            <a:rPr lang="en-US" sz="1600" dirty="0" smtClean="0"/>
            <a:t>Input = 20 x 3 (x, y, z). Output  = 20 x 1 (1 or -1).</a:t>
          </a:r>
          <a:endParaRPr lang="en-US" sz="1600" dirty="0"/>
        </a:p>
      </dgm:t>
    </dgm:pt>
    <dgm:pt modelId="{CE98FABB-5788-2746-AD61-63244DAF7962}" type="parTrans" cxnId="{7833729F-FDBE-2C43-9B53-CC63A2BA8D73}">
      <dgm:prSet/>
      <dgm:spPr/>
      <dgm:t>
        <a:bodyPr/>
        <a:lstStyle/>
        <a:p>
          <a:endParaRPr lang="en-US"/>
        </a:p>
      </dgm:t>
    </dgm:pt>
    <dgm:pt modelId="{A3B3B88C-53A1-9F44-994C-28054CE7BB9B}" type="sibTrans" cxnId="{7833729F-FDBE-2C43-9B53-CC63A2BA8D73}">
      <dgm:prSet/>
      <dgm:spPr/>
      <dgm:t>
        <a:bodyPr/>
        <a:lstStyle/>
        <a:p>
          <a:endParaRPr lang="en-US"/>
        </a:p>
      </dgm:t>
    </dgm:pt>
    <dgm:pt modelId="{07F1ABC3-EABF-704D-A90D-CA241BEA3045}">
      <dgm:prSet phldrT="[Text]" custT="1"/>
      <dgm:spPr/>
      <dgm:t>
        <a:bodyPr/>
        <a:lstStyle/>
        <a:p>
          <a:r>
            <a:rPr lang="en-US" sz="1600" dirty="0" smtClean="0"/>
            <a:t>Study performance for various particle directions and momenta within the detector</a:t>
          </a:r>
          <a:endParaRPr lang="en-US" sz="1600" dirty="0"/>
        </a:p>
      </dgm:t>
    </dgm:pt>
    <dgm:pt modelId="{BB274382-2595-D242-957C-B45064B60EE3}" type="parTrans" cxnId="{62171E88-A33E-5C47-87C8-6ED81089F3CF}">
      <dgm:prSet/>
      <dgm:spPr/>
      <dgm:t>
        <a:bodyPr/>
        <a:lstStyle/>
        <a:p>
          <a:endParaRPr lang="en-US"/>
        </a:p>
      </dgm:t>
    </dgm:pt>
    <dgm:pt modelId="{D000D163-2B14-6549-9248-39428E793CC9}" type="sibTrans" cxnId="{62171E88-A33E-5C47-87C8-6ED81089F3CF}">
      <dgm:prSet/>
      <dgm:spPr/>
      <dgm:t>
        <a:bodyPr/>
        <a:lstStyle/>
        <a:p>
          <a:endParaRPr lang="en-US"/>
        </a:p>
      </dgm:t>
    </dgm:pt>
    <dgm:pt modelId="{7053A69F-5D02-A747-A661-18CD031CC4E6}" type="pres">
      <dgm:prSet presAssocID="{C47E8F3F-E949-E241-AE28-5B436419A9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6E55DB-A356-5C45-8BCA-2D82D99A49EC}" type="pres">
      <dgm:prSet presAssocID="{53354733-E99D-BC42-86B4-FDBF63B94562}" presName="composite" presStyleCnt="0"/>
      <dgm:spPr/>
    </dgm:pt>
    <dgm:pt modelId="{1D5CEF44-DD35-B244-9F4C-85EC5B3C3F9D}" type="pres">
      <dgm:prSet presAssocID="{53354733-E99D-BC42-86B4-FDBF63B94562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73030-7C6A-4047-AFD5-3B83087C7E27}" type="pres">
      <dgm:prSet presAssocID="{53354733-E99D-BC42-86B4-FDBF63B94562}" presName="descendantText" presStyleLbl="alignAcc1" presStyleIdx="0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4C4F1-5B22-734A-9F6D-4BB37CE2E91C}" type="pres">
      <dgm:prSet presAssocID="{ACE968DB-4C03-1741-A5A4-BC46BE74AF38}" presName="sp" presStyleCnt="0"/>
      <dgm:spPr/>
    </dgm:pt>
    <dgm:pt modelId="{C8D0A4BC-8B5A-7440-9148-3A9A4C48C1BF}" type="pres">
      <dgm:prSet presAssocID="{2BAD9CE7-3910-B74F-8013-22CEEC53022A}" presName="composite" presStyleCnt="0"/>
      <dgm:spPr/>
    </dgm:pt>
    <dgm:pt modelId="{A4D7352F-0FA5-6842-A00D-80B4765E6A62}" type="pres">
      <dgm:prSet presAssocID="{2BAD9CE7-3910-B74F-8013-22CEEC53022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67E01-88C7-5E47-BD56-79CCFB9D167A}" type="pres">
      <dgm:prSet presAssocID="{2BAD9CE7-3910-B74F-8013-22CEEC53022A}" presName="descendantText" presStyleLbl="alignAcc1" presStyleIdx="1" presStyleCnt="5" custScaleY="206125" custLinFactNeighborY="-164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C81CB-1482-5D43-9F96-3F103D1D9D6C}" type="pres">
      <dgm:prSet presAssocID="{CF64F0C4-0FB6-3E45-B1B7-8EFC33E5A681}" presName="sp" presStyleCnt="0"/>
      <dgm:spPr/>
    </dgm:pt>
    <dgm:pt modelId="{6AC93029-8CD4-074B-B479-B0EE59487A50}" type="pres">
      <dgm:prSet presAssocID="{AC97E69C-D524-1D4D-9EDB-2BDA6EA44252}" presName="composite" presStyleCnt="0"/>
      <dgm:spPr/>
    </dgm:pt>
    <dgm:pt modelId="{E063D60D-F9E5-4E4E-B167-B5A59080C657}" type="pres">
      <dgm:prSet presAssocID="{AC97E69C-D524-1D4D-9EDB-2BDA6EA44252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2CCE3-F163-FB43-830B-67DDA671C275}" type="pres">
      <dgm:prSet presAssocID="{AC97E69C-D524-1D4D-9EDB-2BDA6EA44252}" presName="descendantText" presStyleLbl="alignAcc1" presStyleIdx="2" presStyleCnt="5" custScaleY="178756" custLinFactNeighborY="12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F1844-5D18-2F4A-84B3-F44B4C8AB368}" type="pres">
      <dgm:prSet presAssocID="{92B792A1-FB44-BA42-A51D-70B135C12B65}" presName="sp" presStyleCnt="0"/>
      <dgm:spPr/>
    </dgm:pt>
    <dgm:pt modelId="{2CB401B5-F07B-514B-B41C-B288DF52D37D}" type="pres">
      <dgm:prSet presAssocID="{1CC9ACDB-64D7-1345-8099-0E752AD8E34C}" presName="composite" presStyleCnt="0"/>
      <dgm:spPr/>
    </dgm:pt>
    <dgm:pt modelId="{987EAC6F-0E7A-8143-8CBF-B89E89711499}" type="pres">
      <dgm:prSet presAssocID="{1CC9ACDB-64D7-1345-8099-0E752AD8E34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F02EEC-4E4A-7947-B2ED-FC739FF857D1}" type="pres">
      <dgm:prSet presAssocID="{1CC9ACDB-64D7-1345-8099-0E752AD8E34C}" presName="descendantText" presStyleLbl="alignAcc1" presStyleIdx="3" presStyleCnt="5" custLinFactNeighborY="330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75186-29F6-5644-B685-B84140EC4565}" type="pres">
      <dgm:prSet presAssocID="{CF74E3BB-195F-9A4F-A9DB-1575EDB2E88A}" presName="sp" presStyleCnt="0"/>
      <dgm:spPr/>
    </dgm:pt>
    <dgm:pt modelId="{FED182A1-917E-4F42-B5E2-77455DED41FF}" type="pres">
      <dgm:prSet presAssocID="{99938E6F-EA46-0243-8CA9-CD28E9C0D1B3}" presName="composite" presStyleCnt="0"/>
      <dgm:spPr/>
    </dgm:pt>
    <dgm:pt modelId="{187FCCD2-91CD-E54B-9DFF-91A548DC7AA3}" type="pres">
      <dgm:prSet presAssocID="{99938E6F-EA46-0243-8CA9-CD28E9C0D1B3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9C347-E0E4-9C4F-AF6F-ED357A89256B}" type="pres">
      <dgm:prSet presAssocID="{99938E6F-EA46-0243-8CA9-CD28E9C0D1B3}" presName="descendantText" presStyleLbl="alignAcc1" presStyleIdx="4" presStyleCnt="5" custLinFactNeighborY="125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ED7ACA-2C8F-EC4C-9B42-691C49443B08}" type="presOf" srcId="{EC62865B-BDD9-0E4E-A4F3-FD0775639D2E}" destId="{30F02EEC-4E4A-7947-B2ED-FC739FF857D1}" srcOrd="0" destOrd="1" presId="urn:microsoft.com/office/officeart/2005/8/layout/chevron2"/>
    <dgm:cxn modelId="{60D57888-D5E4-DB42-AA46-882528018CF3}" srcId="{2BAD9CE7-3910-B74F-8013-22CEEC53022A}" destId="{DB9A552E-0A82-B04B-8AB1-640AE8BE06BC}" srcOrd="1" destOrd="0" parTransId="{A8C00661-430B-A545-8E2B-9FB26B3B74B6}" sibTransId="{3F23491F-E707-D34A-A067-FFD4803553C1}"/>
    <dgm:cxn modelId="{F5E3FD94-FFB5-7549-8ED9-F458D06DE70D}" type="presOf" srcId="{AC97E69C-D524-1D4D-9EDB-2BDA6EA44252}" destId="{E063D60D-F9E5-4E4E-B167-B5A59080C657}" srcOrd="0" destOrd="0" presId="urn:microsoft.com/office/officeart/2005/8/layout/chevron2"/>
    <dgm:cxn modelId="{2CA94EC6-A4DB-5345-B366-80E6287177A2}" srcId="{2BAD9CE7-3910-B74F-8013-22CEEC53022A}" destId="{0B7CAF04-C317-C443-A2F5-5847BC39DDEE}" srcOrd="0" destOrd="0" parTransId="{AD98775D-0AE2-B948-9C37-64D7EB00772F}" sibTransId="{0DDE4A94-9EB3-FF4C-86D2-E7D820D2E521}"/>
    <dgm:cxn modelId="{62171E88-A33E-5C47-87C8-6ED81089F3CF}" srcId="{99938E6F-EA46-0243-8CA9-CD28E9C0D1B3}" destId="{07F1ABC3-EABF-704D-A90D-CA241BEA3045}" srcOrd="1" destOrd="0" parTransId="{BB274382-2595-D242-957C-B45064B60EE3}" sibTransId="{D000D163-2B14-6549-9248-39428E793CC9}"/>
    <dgm:cxn modelId="{858D7ABC-D159-9341-8CCF-023821B769C4}" type="presOf" srcId="{D9DB151F-EDBC-854A-BB9E-58902DBB9A26}" destId="{DBB73030-7C6A-4047-AFD5-3B83087C7E27}" srcOrd="0" destOrd="0" presId="urn:microsoft.com/office/officeart/2005/8/layout/chevron2"/>
    <dgm:cxn modelId="{B195187A-5E80-D549-A7A7-6B00CE64686E}" srcId="{C47E8F3F-E949-E241-AE28-5B436419A958}" destId="{99938E6F-EA46-0243-8CA9-CD28E9C0D1B3}" srcOrd="4" destOrd="0" parTransId="{9224D34A-6BB4-A74A-A9DE-D8E2FBA9C0FE}" sibTransId="{6874580A-804E-7540-9B11-B1ED4AA0477A}"/>
    <dgm:cxn modelId="{250A7A73-31BD-754F-9836-05FABEB9354F}" srcId="{AC97E69C-D524-1D4D-9EDB-2BDA6EA44252}" destId="{373B5ED2-400D-3A46-8AA6-2C916998B932}" srcOrd="4" destOrd="0" parTransId="{3DDBE442-94E8-0149-97DB-32EEB0363B7B}" sibTransId="{FE5283BC-2BB9-1644-86C2-CAA05CBB9B8D}"/>
    <dgm:cxn modelId="{5BB163AB-7D71-AD4B-96E1-F3F62A8764E2}" type="presOf" srcId="{0B7CAF04-C317-C443-A2F5-5847BC39DDEE}" destId="{85867E01-88C7-5E47-BD56-79CCFB9D167A}" srcOrd="0" destOrd="0" presId="urn:microsoft.com/office/officeart/2005/8/layout/chevron2"/>
    <dgm:cxn modelId="{ACC6F27D-B283-B140-9490-C4535A5EF4FB}" srcId="{AC97E69C-D524-1D4D-9EDB-2BDA6EA44252}" destId="{EE991E1C-CD4A-4441-A3D9-1FA21F066B38}" srcOrd="3" destOrd="0" parTransId="{0FF39888-EF8F-3C47-A5CE-7BD41388F2B1}" sibTransId="{19D19C93-B317-7744-910F-4186928300BD}"/>
    <dgm:cxn modelId="{89E07162-0FC6-7142-A984-2DF4BE98ECA4}" srcId="{C47E8F3F-E949-E241-AE28-5B436419A958}" destId="{1CC9ACDB-64D7-1345-8099-0E752AD8E34C}" srcOrd="3" destOrd="0" parTransId="{43C6403A-6EFC-9744-B332-34E65AC220F1}" sibTransId="{CF74E3BB-195F-9A4F-A9DB-1575EDB2E88A}"/>
    <dgm:cxn modelId="{538A7D40-26B3-E34B-8866-7008D681D85F}" srcId="{99938E6F-EA46-0243-8CA9-CD28E9C0D1B3}" destId="{8AB32BB7-D65C-FC45-8521-E4373F163CFE}" srcOrd="0" destOrd="0" parTransId="{5C8D0C46-A627-F944-B123-D9B447059721}" sibTransId="{9866779D-6DD8-7C40-9640-2BDCC54DE9EB}"/>
    <dgm:cxn modelId="{6691E246-DD81-B046-93E2-3B57CFDA649D}" srcId="{53354733-E99D-BC42-86B4-FDBF63B94562}" destId="{D9DB151F-EDBC-854A-BB9E-58902DBB9A26}" srcOrd="0" destOrd="0" parTransId="{91763285-BA4C-D343-9CF0-65F7791709B8}" sibTransId="{8273A07B-CBD5-8848-81FC-3E5BE66576ED}"/>
    <dgm:cxn modelId="{A2B3C173-B266-AA4E-A753-6047AD7E159A}" srcId="{1CC9ACDB-64D7-1345-8099-0E752AD8E34C}" destId="{EC62865B-BDD9-0E4E-A4F3-FD0775639D2E}" srcOrd="1" destOrd="0" parTransId="{2AC6B418-D268-F541-B3A1-A9E7DECEF82A}" sibTransId="{9E82AB82-759D-1748-8DA0-AF2194C1B878}"/>
    <dgm:cxn modelId="{7A1DDB88-F6D4-D749-82EF-D4C728CB651E}" srcId="{1CC9ACDB-64D7-1345-8099-0E752AD8E34C}" destId="{97F21A34-E775-8642-B7CF-F41F8CACB301}" srcOrd="0" destOrd="0" parTransId="{71BA9CD1-35E5-834F-942C-8FC9161D84BE}" sibTransId="{EA9CD959-D2E3-BA42-88A4-E60E29C4DD16}"/>
    <dgm:cxn modelId="{7833729F-FDBE-2C43-9B53-CC63A2BA8D73}" srcId="{2BAD9CE7-3910-B74F-8013-22CEEC53022A}" destId="{57095E59-1875-F243-9E8F-C901AAFFE9A6}" srcOrd="2" destOrd="0" parTransId="{CE98FABB-5788-2746-AD61-63244DAF7962}" sibTransId="{A3B3B88C-53A1-9F44-994C-28054CE7BB9B}"/>
    <dgm:cxn modelId="{3057DC19-0E6C-284D-BDA1-3AEF08AA97D4}" type="presOf" srcId="{07F1ABC3-EABF-704D-A90D-CA241BEA3045}" destId="{20D9C347-E0E4-9C4F-AF6F-ED357A89256B}" srcOrd="0" destOrd="1" presId="urn:microsoft.com/office/officeart/2005/8/layout/chevron2"/>
    <dgm:cxn modelId="{59FC00E2-CDB4-1A4D-B007-58B2D37FFBBC}" type="presOf" srcId="{92FDED5E-A38D-7F40-B010-D15E185CEEA9}" destId="{85867E01-88C7-5E47-BD56-79CCFB9D167A}" srcOrd="0" destOrd="3" presId="urn:microsoft.com/office/officeart/2005/8/layout/chevron2"/>
    <dgm:cxn modelId="{877371D3-3200-4C4E-81BC-847CCAA0F7AB}" type="presOf" srcId="{373B5ED2-400D-3A46-8AA6-2C916998B932}" destId="{CC22CCE3-F163-FB43-830B-67DDA671C275}" srcOrd="0" destOrd="4" presId="urn:microsoft.com/office/officeart/2005/8/layout/chevron2"/>
    <dgm:cxn modelId="{B6D4945C-B10E-084D-A3B5-F6686F0AA527}" type="presOf" srcId="{1CC9ACDB-64D7-1345-8099-0E752AD8E34C}" destId="{987EAC6F-0E7A-8143-8CBF-B89E89711499}" srcOrd="0" destOrd="0" presId="urn:microsoft.com/office/officeart/2005/8/layout/chevron2"/>
    <dgm:cxn modelId="{7291F11C-7976-E74C-BB57-04A46C14DCD2}" srcId="{C47E8F3F-E949-E241-AE28-5B436419A958}" destId="{AC97E69C-D524-1D4D-9EDB-2BDA6EA44252}" srcOrd="2" destOrd="0" parTransId="{E6904CD8-BCCC-3D4D-9B61-BBF4B3173CED}" sibTransId="{92B792A1-FB44-BA42-A51D-70B135C12B65}"/>
    <dgm:cxn modelId="{E0CA29E9-CD6E-1149-8C0B-DD58DCF447F4}" srcId="{AC97E69C-D524-1D4D-9EDB-2BDA6EA44252}" destId="{60D3F29E-3E7F-BA48-8B36-503DEAD77FD7}" srcOrd="0" destOrd="0" parTransId="{FBDE82E0-C83E-A144-AE3A-7A034493CCCC}" sibTransId="{400FD07A-93C0-5541-A4FC-CAC48CA5819E}"/>
    <dgm:cxn modelId="{4F6FB347-7FC7-2249-87DD-E158EA46E350}" type="presOf" srcId="{8AB32BB7-D65C-FC45-8521-E4373F163CFE}" destId="{20D9C347-E0E4-9C4F-AF6F-ED357A89256B}" srcOrd="0" destOrd="0" presId="urn:microsoft.com/office/officeart/2005/8/layout/chevron2"/>
    <dgm:cxn modelId="{EEDBDBA6-E876-AB45-B695-5F754EDB3917}" type="presOf" srcId="{DB9A552E-0A82-B04B-8AB1-640AE8BE06BC}" destId="{85867E01-88C7-5E47-BD56-79CCFB9D167A}" srcOrd="0" destOrd="1" presId="urn:microsoft.com/office/officeart/2005/8/layout/chevron2"/>
    <dgm:cxn modelId="{06789B80-96B8-E243-A272-DA6636291A54}" type="presOf" srcId="{60D3F29E-3E7F-BA48-8B36-503DEAD77FD7}" destId="{CC22CCE3-F163-FB43-830B-67DDA671C275}" srcOrd="0" destOrd="0" presId="urn:microsoft.com/office/officeart/2005/8/layout/chevron2"/>
    <dgm:cxn modelId="{2469022C-04E3-D047-AA6E-463C5FE787F0}" srcId="{C47E8F3F-E949-E241-AE28-5B436419A958}" destId="{53354733-E99D-BC42-86B4-FDBF63B94562}" srcOrd="0" destOrd="0" parTransId="{9A4B6DC4-0D0E-3641-BC43-B90F259455C2}" sibTransId="{ACE968DB-4C03-1741-A5A4-BC46BE74AF38}"/>
    <dgm:cxn modelId="{A2469247-44C3-A843-A860-90DB120B764C}" srcId="{AC97E69C-D524-1D4D-9EDB-2BDA6EA44252}" destId="{8403C0EE-620A-8349-A8C5-8EA93AF344C5}" srcOrd="1" destOrd="0" parTransId="{2AAA1943-B19D-A943-8474-08BC3314332B}" sibTransId="{4364EBBC-5BDE-6846-8353-D8CBBFBC3677}"/>
    <dgm:cxn modelId="{68353874-D7BC-E04F-BF08-613964390E4D}" srcId="{C47E8F3F-E949-E241-AE28-5B436419A958}" destId="{2BAD9CE7-3910-B74F-8013-22CEEC53022A}" srcOrd="1" destOrd="0" parTransId="{5E08D664-4E27-4246-9FAF-FDBE274CFDB5}" sibTransId="{CF64F0C4-0FB6-3E45-B1B7-8EFC33E5A681}"/>
    <dgm:cxn modelId="{EC5E5642-3D08-C44E-BB41-6AB2ED21278E}" srcId="{AC97E69C-D524-1D4D-9EDB-2BDA6EA44252}" destId="{879CD2B9-B162-724C-A316-E8A092478C33}" srcOrd="2" destOrd="0" parTransId="{12D15C33-8C7C-2D4D-977A-D9B6238E61A3}" sibTransId="{CB661EEC-1EC3-BE48-957A-BABF90665B73}"/>
    <dgm:cxn modelId="{E2F7CAA9-4EFF-0A44-8CA3-D394FCDCA1F6}" type="presOf" srcId="{2BAD9CE7-3910-B74F-8013-22CEEC53022A}" destId="{A4D7352F-0FA5-6842-A00D-80B4765E6A62}" srcOrd="0" destOrd="0" presId="urn:microsoft.com/office/officeart/2005/8/layout/chevron2"/>
    <dgm:cxn modelId="{E8CC371A-2497-2F44-A2B2-E224FF936FFA}" type="presOf" srcId="{C47E8F3F-E949-E241-AE28-5B436419A958}" destId="{7053A69F-5D02-A747-A661-18CD031CC4E6}" srcOrd="0" destOrd="0" presId="urn:microsoft.com/office/officeart/2005/8/layout/chevron2"/>
    <dgm:cxn modelId="{532BEB86-A3A7-7045-B4DE-3F8D41A701F5}" type="presOf" srcId="{97F21A34-E775-8642-B7CF-F41F8CACB301}" destId="{30F02EEC-4E4A-7947-B2ED-FC739FF857D1}" srcOrd="0" destOrd="0" presId="urn:microsoft.com/office/officeart/2005/8/layout/chevron2"/>
    <dgm:cxn modelId="{7CF8EE89-2936-CF44-BDEA-34AB6A97AF63}" type="presOf" srcId="{EE991E1C-CD4A-4441-A3D9-1FA21F066B38}" destId="{CC22CCE3-F163-FB43-830B-67DDA671C275}" srcOrd="0" destOrd="3" presId="urn:microsoft.com/office/officeart/2005/8/layout/chevron2"/>
    <dgm:cxn modelId="{1F7DB766-1044-A345-9B41-147F771679FE}" type="presOf" srcId="{99938E6F-EA46-0243-8CA9-CD28E9C0D1B3}" destId="{187FCCD2-91CD-E54B-9DFF-91A548DC7AA3}" srcOrd="0" destOrd="0" presId="urn:microsoft.com/office/officeart/2005/8/layout/chevron2"/>
    <dgm:cxn modelId="{7632D4D3-0B45-9A45-A5BE-C85C8E73F8A8}" type="presOf" srcId="{53354733-E99D-BC42-86B4-FDBF63B94562}" destId="{1D5CEF44-DD35-B244-9F4C-85EC5B3C3F9D}" srcOrd="0" destOrd="0" presId="urn:microsoft.com/office/officeart/2005/8/layout/chevron2"/>
    <dgm:cxn modelId="{8F22196A-190B-D34E-9D05-FDE80B5ADB9B}" type="presOf" srcId="{879CD2B9-B162-724C-A316-E8A092478C33}" destId="{CC22CCE3-F163-FB43-830B-67DDA671C275}" srcOrd="0" destOrd="2" presId="urn:microsoft.com/office/officeart/2005/8/layout/chevron2"/>
    <dgm:cxn modelId="{72039BC7-4822-4649-9A44-4309B64BBAC1}" srcId="{53354733-E99D-BC42-86B4-FDBF63B94562}" destId="{F021CDC4-55DD-974D-9EF8-D7E72596AC01}" srcOrd="1" destOrd="0" parTransId="{D394A03C-21C6-9E43-932F-8A167EBE94FB}" sibTransId="{0EE3275A-823C-AD45-81A5-93B69AE26089}"/>
    <dgm:cxn modelId="{FBD068DE-A1C1-E64C-B90E-D166D07F1EF5}" type="presOf" srcId="{F021CDC4-55DD-974D-9EF8-D7E72596AC01}" destId="{DBB73030-7C6A-4047-AFD5-3B83087C7E27}" srcOrd="0" destOrd="1" presId="urn:microsoft.com/office/officeart/2005/8/layout/chevron2"/>
    <dgm:cxn modelId="{89F95782-839E-304D-8644-AEE858040247}" srcId="{2BAD9CE7-3910-B74F-8013-22CEEC53022A}" destId="{92FDED5E-A38D-7F40-B010-D15E185CEEA9}" srcOrd="3" destOrd="0" parTransId="{9533B695-9348-2041-9844-8FC3E2F9C642}" sibTransId="{1FA499D7-7C7F-ED46-9508-BB75BE33480F}"/>
    <dgm:cxn modelId="{9EB02784-B626-F548-AC7A-E16F0386E236}" type="presOf" srcId="{8403C0EE-620A-8349-A8C5-8EA93AF344C5}" destId="{CC22CCE3-F163-FB43-830B-67DDA671C275}" srcOrd="0" destOrd="1" presId="urn:microsoft.com/office/officeart/2005/8/layout/chevron2"/>
    <dgm:cxn modelId="{960AE750-B867-864B-956F-0AFE79E278DB}" type="presOf" srcId="{57095E59-1875-F243-9E8F-C901AAFFE9A6}" destId="{85867E01-88C7-5E47-BD56-79CCFB9D167A}" srcOrd="0" destOrd="2" presId="urn:microsoft.com/office/officeart/2005/8/layout/chevron2"/>
    <dgm:cxn modelId="{D5617F11-4E3B-CD48-BB4B-A35D6F122599}" type="presParOf" srcId="{7053A69F-5D02-A747-A661-18CD031CC4E6}" destId="{C66E55DB-A356-5C45-8BCA-2D82D99A49EC}" srcOrd="0" destOrd="0" presId="urn:microsoft.com/office/officeart/2005/8/layout/chevron2"/>
    <dgm:cxn modelId="{0223CD3A-6F3A-FD47-A689-0EB074B61EBC}" type="presParOf" srcId="{C66E55DB-A356-5C45-8BCA-2D82D99A49EC}" destId="{1D5CEF44-DD35-B244-9F4C-85EC5B3C3F9D}" srcOrd="0" destOrd="0" presId="urn:microsoft.com/office/officeart/2005/8/layout/chevron2"/>
    <dgm:cxn modelId="{9311435F-28AA-AF41-930B-0F0D99835678}" type="presParOf" srcId="{C66E55DB-A356-5C45-8BCA-2D82D99A49EC}" destId="{DBB73030-7C6A-4047-AFD5-3B83087C7E27}" srcOrd="1" destOrd="0" presId="urn:microsoft.com/office/officeart/2005/8/layout/chevron2"/>
    <dgm:cxn modelId="{B2D8797E-7FD4-3040-9A1D-D4CF3A94F2E2}" type="presParOf" srcId="{7053A69F-5D02-A747-A661-18CD031CC4E6}" destId="{EE04C4F1-5B22-734A-9F6D-4BB37CE2E91C}" srcOrd="1" destOrd="0" presId="urn:microsoft.com/office/officeart/2005/8/layout/chevron2"/>
    <dgm:cxn modelId="{2E2CA8E6-278D-1442-BF55-16160944E5C7}" type="presParOf" srcId="{7053A69F-5D02-A747-A661-18CD031CC4E6}" destId="{C8D0A4BC-8B5A-7440-9148-3A9A4C48C1BF}" srcOrd="2" destOrd="0" presId="urn:microsoft.com/office/officeart/2005/8/layout/chevron2"/>
    <dgm:cxn modelId="{EABE5AD0-DB74-3440-A640-5B7E4E002A95}" type="presParOf" srcId="{C8D0A4BC-8B5A-7440-9148-3A9A4C48C1BF}" destId="{A4D7352F-0FA5-6842-A00D-80B4765E6A62}" srcOrd="0" destOrd="0" presId="urn:microsoft.com/office/officeart/2005/8/layout/chevron2"/>
    <dgm:cxn modelId="{C3337F0F-A384-CF4C-BE64-0D57640699A7}" type="presParOf" srcId="{C8D0A4BC-8B5A-7440-9148-3A9A4C48C1BF}" destId="{85867E01-88C7-5E47-BD56-79CCFB9D167A}" srcOrd="1" destOrd="0" presId="urn:microsoft.com/office/officeart/2005/8/layout/chevron2"/>
    <dgm:cxn modelId="{29B795B5-0E97-D04F-83FA-62A288C7732F}" type="presParOf" srcId="{7053A69F-5D02-A747-A661-18CD031CC4E6}" destId="{D26C81CB-1482-5D43-9F96-3F103D1D9D6C}" srcOrd="3" destOrd="0" presId="urn:microsoft.com/office/officeart/2005/8/layout/chevron2"/>
    <dgm:cxn modelId="{68B9A36D-5C17-C34E-820B-B3A9DD9E98F3}" type="presParOf" srcId="{7053A69F-5D02-A747-A661-18CD031CC4E6}" destId="{6AC93029-8CD4-074B-B479-B0EE59487A50}" srcOrd="4" destOrd="0" presId="urn:microsoft.com/office/officeart/2005/8/layout/chevron2"/>
    <dgm:cxn modelId="{CEDDED7B-04DF-AC48-8DDF-5ADB6EAC1519}" type="presParOf" srcId="{6AC93029-8CD4-074B-B479-B0EE59487A50}" destId="{E063D60D-F9E5-4E4E-B167-B5A59080C657}" srcOrd="0" destOrd="0" presId="urn:microsoft.com/office/officeart/2005/8/layout/chevron2"/>
    <dgm:cxn modelId="{FCBBA7C9-3000-134A-B66B-2A64FE1A4CC9}" type="presParOf" srcId="{6AC93029-8CD4-074B-B479-B0EE59487A50}" destId="{CC22CCE3-F163-FB43-830B-67DDA671C275}" srcOrd="1" destOrd="0" presId="urn:microsoft.com/office/officeart/2005/8/layout/chevron2"/>
    <dgm:cxn modelId="{4EA022AE-004E-6F45-A96F-5761882CBCF5}" type="presParOf" srcId="{7053A69F-5D02-A747-A661-18CD031CC4E6}" destId="{030F1844-5D18-2F4A-84B3-F44B4C8AB368}" srcOrd="5" destOrd="0" presId="urn:microsoft.com/office/officeart/2005/8/layout/chevron2"/>
    <dgm:cxn modelId="{49D496DE-CB1C-7D45-89AA-2B1C1723EF01}" type="presParOf" srcId="{7053A69F-5D02-A747-A661-18CD031CC4E6}" destId="{2CB401B5-F07B-514B-B41C-B288DF52D37D}" srcOrd="6" destOrd="0" presId="urn:microsoft.com/office/officeart/2005/8/layout/chevron2"/>
    <dgm:cxn modelId="{33826946-FFAB-4342-9DA7-545CCDC91850}" type="presParOf" srcId="{2CB401B5-F07B-514B-B41C-B288DF52D37D}" destId="{987EAC6F-0E7A-8143-8CBF-B89E89711499}" srcOrd="0" destOrd="0" presId="urn:microsoft.com/office/officeart/2005/8/layout/chevron2"/>
    <dgm:cxn modelId="{A4D17D38-2A3A-0041-B35C-9894727135D4}" type="presParOf" srcId="{2CB401B5-F07B-514B-B41C-B288DF52D37D}" destId="{30F02EEC-4E4A-7947-B2ED-FC739FF857D1}" srcOrd="1" destOrd="0" presId="urn:microsoft.com/office/officeart/2005/8/layout/chevron2"/>
    <dgm:cxn modelId="{B5617E8C-0A43-2746-8F03-D9B2EA6FB72C}" type="presParOf" srcId="{7053A69F-5D02-A747-A661-18CD031CC4E6}" destId="{69575186-29F6-5644-B685-B84140EC4565}" srcOrd="7" destOrd="0" presId="urn:microsoft.com/office/officeart/2005/8/layout/chevron2"/>
    <dgm:cxn modelId="{46ED925C-7B7A-4A47-A3BE-F3624D0D3BF4}" type="presParOf" srcId="{7053A69F-5D02-A747-A661-18CD031CC4E6}" destId="{FED182A1-917E-4F42-B5E2-77455DED41FF}" srcOrd="8" destOrd="0" presId="urn:microsoft.com/office/officeart/2005/8/layout/chevron2"/>
    <dgm:cxn modelId="{BD465F05-F1F7-EF46-93C1-17509D8C531E}" type="presParOf" srcId="{FED182A1-917E-4F42-B5E2-77455DED41FF}" destId="{187FCCD2-91CD-E54B-9DFF-91A548DC7AA3}" srcOrd="0" destOrd="0" presId="urn:microsoft.com/office/officeart/2005/8/layout/chevron2"/>
    <dgm:cxn modelId="{3AEF8D83-78CD-5343-BA72-18CAD691E604}" type="presParOf" srcId="{FED182A1-917E-4F42-B5E2-77455DED41FF}" destId="{20D9C347-E0E4-9C4F-AF6F-ED357A8925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4601B-A710-B448-93F1-D1202BF47456}">
      <dsp:nvSpPr>
        <dsp:cNvPr id="0" name=""/>
        <dsp:cNvSpPr/>
      </dsp:nvSpPr>
      <dsp:spPr>
        <a:xfrm>
          <a:off x="0" y="347514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Several questions simultaneously (one for each hit)</a:t>
          </a:r>
          <a:endParaRPr lang="en-US" sz="2200" kern="1200" dirty="0"/>
        </a:p>
      </dsp:txBody>
      <dsp:txXfrm>
        <a:off x="0" y="347514"/>
        <a:ext cx="7620000" cy="935550"/>
      </dsp:txXfrm>
    </dsp:sp>
    <dsp:sp modelId="{4617589F-8578-EA45-BD32-416A85896DF1}">
      <dsp:nvSpPr>
        <dsp:cNvPr id="0" name=""/>
        <dsp:cNvSpPr/>
      </dsp:nvSpPr>
      <dsp:spPr>
        <a:xfrm>
          <a:off x="381000" y="2279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Multi-label</a:t>
          </a:r>
          <a:endParaRPr lang="en-US" sz="2200" kern="1200" dirty="0"/>
        </a:p>
      </dsp:txBody>
      <dsp:txXfrm>
        <a:off x="412703" y="54497"/>
        <a:ext cx="5270594" cy="586034"/>
      </dsp:txXfrm>
    </dsp:sp>
    <dsp:sp modelId="{2F194496-BD9D-6F4A-8FD2-A3422FAE9EE7}">
      <dsp:nvSpPr>
        <dsp:cNvPr id="0" name=""/>
        <dsp:cNvSpPr/>
      </dsp:nvSpPr>
      <dsp:spPr>
        <a:xfrm>
          <a:off x="0" y="1726585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The questions have categorical answers (yes or no)</a:t>
          </a:r>
          <a:endParaRPr lang="en-US" sz="2200" kern="1200" dirty="0"/>
        </a:p>
      </dsp:txBody>
      <dsp:txXfrm>
        <a:off x="0" y="1726585"/>
        <a:ext cx="7620000" cy="935550"/>
      </dsp:txXfrm>
    </dsp:sp>
    <dsp:sp modelId="{DF74088C-61F2-F04B-A34D-4469D8AA717D}">
      <dsp:nvSpPr>
        <dsp:cNvPr id="0" name=""/>
        <dsp:cNvSpPr/>
      </dsp:nvSpPr>
      <dsp:spPr>
        <a:xfrm>
          <a:off x="381000" y="140186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Classification</a:t>
          </a:r>
          <a:endParaRPr lang="en-US" sz="2200" kern="1200" dirty="0"/>
        </a:p>
      </dsp:txBody>
      <dsp:txXfrm>
        <a:off x="412703" y="1433567"/>
        <a:ext cx="5270594" cy="586034"/>
      </dsp:txXfrm>
    </dsp:sp>
    <dsp:sp modelId="{04A42748-717D-BF40-97CA-0DEFA0542A4E}">
      <dsp:nvSpPr>
        <dsp:cNvPr id="0" name=""/>
        <dsp:cNvSpPr/>
      </dsp:nvSpPr>
      <dsp:spPr>
        <a:xfrm>
          <a:off x="0" y="3105655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Only two categorical labels: yes or no (1 or -1)</a:t>
          </a:r>
          <a:endParaRPr lang="en-US" sz="2200" kern="1200" dirty="0"/>
        </a:p>
      </dsp:txBody>
      <dsp:txXfrm>
        <a:off x="0" y="3105655"/>
        <a:ext cx="7620000" cy="935550"/>
      </dsp:txXfrm>
    </dsp:sp>
    <dsp:sp modelId="{68112052-E999-F249-A171-42B1B7166441}">
      <dsp:nvSpPr>
        <dsp:cNvPr id="0" name=""/>
        <dsp:cNvSpPr/>
      </dsp:nvSpPr>
      <dsp:spPr>
        <a:xfrm>
          <a:off x="381000" y="278093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Binary</a:t>
          </a:r>
          <a:endParaRPr lang="en-US" sz="2200" kern="1200" dirty="0"/>
        </a:p>
      </dsp:txBody>
      <dsp:txXfrm>
        <a:off x="412703" y="2812637"/>
        <a:ext cx="527059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EF44-DD35-B244-9F4C-85EC5B3C3F9D}">
      <dsp:nvSpPr>
        <dsp:cNvPr id="0" name=""/>
        <dsp:cNvSpPr/>
      </dsp:nvSpPr>
      <dsp:spPr>
        <a:xfrm rot="5400000">
          <a:off x="-168760" y="289253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Context</a:t>
          </a:r>
          <a:endParaRPr lang="en-US" sz="1200" kern="1200" dirty="0"/>
        </a:p>
      </dsp:txBody>
      <dsp:txXfrm rot="-5400000">
        <a:off x="1" y="514267"/>
        <a:ext cx="787550" cy="337521"/>
      </dsp:txXfrm>
    </dsp:sp>
    <dsp:sp modelId="{DBB73030-7C6A-4047-AFD5-3B83087C7E27}">
      <dsp:nvSpPr>
        <dsp:cNvPr id="0" name=""/>
        <dsp:cNvSpPr/>
      </dsp:nvSpPr>
      <dsp:spPr>
        <a:xfrm rot="5400000">
          <a:off x="4189880" y="-3281837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Tracking is key for charged particle reconstruction in inner detector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Tracking at pile-up mu=200 at HL-LHC requires more CPU than CERN resources</a:t>
          </a:r>
          <a:endParaRPr lang="en-US" sz="1600" kern="1200" dirty="0"/>
        </a:p>
      </dsp:txBody>
      <dsp:txXfrm rot="-5400000">
        <a:off x="787551" y="156191"/>
        <a:ext cx="7500257" cy="659898"/>
      </dsp:txXfrm>
    </dsp:sp>
    <dsp:sp modelId="{A4D7352F-0FA5-6842-A00D-80B4765E6A62}">
      <dsp:nvSpPr>
        <dsp:cNvPr id="0" name=""/>
        <dsp:cNvSpPr/>
      </dsp:nvSpPr>
      <dsp:spPr>
        <a:xfrm rot="5400000">
          <a:off x="-168760" y="1704379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Problem</a:t>
          </a:r>
          <a:endParaRPr lang="en-US" sz="1200" kern="1200" dirty="0"/>
        </a:p>
      </dsp:txBody>
      <dsp:txXfrm rot="-5400000">
        <a:off x="1" y="1929393"/>
        <a:ext cx="787550" cy="337521"/>
      </dsp:txXfrm>
    </dsp:sp>
    <dsp:sp modelId="{85867E01-88C7-5E47-BD56-79CCFB9D167A}">
      <dsp:nvSpPr>
        <dsp:cNvPr id="0" name=""/>
        <dsp:cNvSpPr/>
      </dsp:nvSpPr>
      <dsp:spPr>
        <a:xfrm rot="5400000">
          <a:off x="3801836" y="-1986878"/>
          <a:ext cx="1507385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Given an event, create groups of 20 hits called buckets, with hits aligned in the same direction using approximate nearest </a:t>
          </a:r>
          <a:r>
            <a:rPr lang="en-US" sz="1600" kern="1200" dirty="0" smtClean="0"/>
            <a:t>neighbor </a:t>
          </a:r>
          <a:r>
            <a:rPr lang="en-US" sz="1600" kern="1200" dirty="0" smtClean="0"/>
            <a:t>methods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 each hit in a given bucket, predict if it belongs or not to the particle with the largest number of hits (majority particle). Positive hits belong to the majority particle.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Input = 20 x 3 (x, y, z). Output  = 20 x 1 (1 or -1).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It is a multi-class binary classification problem.</a:t>
          </a:r>
          <a:endParaRPr lang="en-US" sz="1600" kern="1200" dirty="0"/>
        </a:p>
      </dsp:txBody>
      <dsp:txXfrm rot="-5400000">
        <a:off x="787551" y="1100991"/>
        <a:ext cx="7462372" cy="1360217"/>
      </dsp:txXfrm>
    </dsp:sp>
    <dsp:sp modelId="{E063D60D-F9E5-4E4E-B167-B5A59080C657}">
      <dsp:nvSpPr>
        <dsp:cNvPr id="0" name=""/>
        <dsp:cNvSpPr/>
      </dsp:nvSpPr>
      <dsp:spPr>
        <a:xfrm rot="5400000">
          <a:off x="-168760" y="3019431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Solution</a:t>
          </a:r>
          <a:endParaRPr lang="en-US" sz="1200" kern="1200" dirty="0"/>
        </a:p>
      </dsp:txBody>
      <dsp:txXfrm rot="-5400000">
        <a:off x="1" y="3244445"/>
        <a:ext cx="787550" cy="337521"/>
      </dsp:txXfrm>
    </dsp:sp>
    <dsp:sp modelId="{CC22CCE3-F163-FB43-830B-67DDA671C275}">
      <dsp:nvSpPr>
        <dsp:cNvPr id="0" name=""/>
        <dsp:cNvSpPr/>
      </dsp:nvSpPr>
      <dsp:spPr>
        <a:xfrm rot="5400000">
          <a:off x="3901910" y="-462090"/>
          <a:ext cx="130723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Problem solved with machine learning (ML), in particular deep neural network (DNN).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Events split 70% in train, </a:t>
          </a:r>
          <a:r>
            <a:rPr lang="en-US" sz="1600" kern="1200" dirty="0" smtClean="0"/>
            <a:t>30</a:t>
          </a:r>
          <a:r>
            <a:rPr lang="en-US" sz="1600" kern="1200" dirty="0" smtClean="0"/>
            <a:t>% in test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Buckets with </a:t>
          </a:r>
          <a:r>
            <a:rPr lang="en-US" sz="1600" kern="1200" smtClean="0"/>
            <a:t>nbPositiveHit</a:t>
          </a:r>
          <a:r>
            <a:rPr lang="en-US" sz="1600" kern="1200" dirty="0" smtClean="0"/>
            <a:t> &lt; 10 are set to </a:t>
          </a:r>
          <a:r>
            <a:rPr lang="en-US" sz="1600" kern="1200" dirty="0" err="1" smtClean="0"/>
            <a:t>nbPositiveHit</a:t>
          </a:r>
          <a:r>
            <a:rPr lang="en-US" sz="1600" kern="1200" dirty="0" smtClean="0"/>
            <a:t>=0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 sample leveled 10-17 and then balanced positive and negative hits.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Hyper-parameters are tuned.</a:t>
          </a:r>
          <a:endParaRPr lang="en-US" sz="1600" kern="1200" dirty="0"/>
        </a:p>
      </dsp:txBody>
      <dsp:txXfrm rot="-5400000">
        <a:off x="787550" y="2716084"/>
        <a:ext cx="7472142" cy="1179608"/>
      </dsp:txXfrm>
    </dsp:sp>
    <dsp:sp modelId="{987EAC6F-0E7A-8143-8CBF-B89E89711499}">
      <dsp:nvSpPr>
        <dsp:cNvPr id="0" name=""/>
        <dsp:cNvSpPr/>
      </dsp:nvSpPr>
      <dsp:spPr>
        <a:xfrm rot="5400000">
          <a:off x="-168760" y="4046512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Results</a:t>
          </a:r>
          <a:endParaRPr lang="en-US" sz="1200" kern="1200" dirty="0"/>
        </a:p>
      </dsp:txBody>
      <dsp:txXfrm rot="-5400000">
        <a:off x="1" y="4271526"/>
        <a:ext cx="787550" cy="337521"/>
      </dsp:txXfrm>
    </dsp:sp>
    <dsp:sp modelId="{30F02EEC-4E4A-7947-B2ED-FC739FF857D1}">
      <dsp:nvSpPr>
        <dsp:cNvPr id="0" name=""/>
        <dsp:cNvSpPr/>
      </dsp:nvSpPr>
      <dsp:spPr>
        <a:xfrm rot="5400000">
          <a:off x="4189880" y="716866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Hit-level metrics</a:t>
          </a:r>
          <a:r>
            <a:rPr lang="en-US" sz="1600" kern="1200" dirty="0" smtClean="0"/>
            <a:t>: Accuracy ~ 65% </a:t>
          </a:r>
          <a:r>
            <a:rPr lang="en-US" sz="1600" kern="1200" dirty="0" smtClean="0"/>
            <a:t>Precision ~ 30%, Recall ~ 70%.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Track/Particle-level metrics: Reconstruction efficiency ~ 70%.</a:t>
          </a:r>
          <a:endParaRPr lang="en-US" sz="1600" kern="1200" dirty="0"/>
        </a:p>
      </dsp:txBody>
      <dsp:txXfrm rot="-5400000">
        <a:off x="787551" y="4154895"/>
        <a:ext cx="7500257" cy="659898"/>
      </dsp:txXfrm>
    </dsp:sp>
    <dsp:sp modelId="{187FCCD2-91CD-E54B-9DFF-91A548DC7AA3}">
      <dsp:nvSpPr>
        <dsp:cNvPr id="0" name=""/>
        <dsp:cNvSpPr/>
      </dsp:nvSpPr>
      <dsp:spPr>
        <a:xfrm rot="5400000">
          <a:off x="-168760" y="5073594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Future Plans</a:t>
          </a:r>
          <a:endParaRPr lang="en-US" sz="1200" kern="1200" dirty="0"/>
        </a:p>
      </dsp:txBody>
      <dsp:txXfrm rot="-5400000">
        <a:off x="1" y="5298608"/>
        <a:ext cx="787550" cy="337521"/>
      </dsp:txXfrm>
    </dsp:sp>
    <dsp:sp modelId="{20D9C347-E0E4-9C4F-AF6F-ED357A89256B}">
      <dsp:nvSpPr>
        <dsp:cNvPr id="0" name=""/>
        <dsp:cNvSpPr/>
      </dsp:nvSpPr>
      <dsp:spPr>
        <a:xfrm rot="5400000">
          <a:off x="4189880" y="1594295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Improve model by using more events, better hyper-parameter tuning, new models.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Study performance for various particle directions and momenta within the detector</a:t>
          </a:r>
          <a:endParaRPr lang="en-US" sz="1600" kern="1200" dirty="0"/>
        </a:p>
      </dsp:txBody>
      <dsp:txXfrm rot="-5400000">
        <a:off x="787551" y="5032324"/>
        <a:ext cx="7500257" cy="65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A20EB-9884-8D4B-8541-2C5C9801BAF9}" type="datetimeFigureOut">
              <a:rPr lang="en-US" smtClean="0"/>
              <a:t>06.03.21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6D67-3F55-F645-B224-097FC5445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6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0AB72-244C-B547-9753-044CC77C1A5C}" type="datetimeFigureOut">
              <a:rPr lang="en-US" smtClean="0"/>
              <a:t>06.03.21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02D3-12F3-034B-83C9-ECE22B8B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02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EF9D-AC46-8148-B5DF-B2649C1FC0F0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6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7328-769D-B94C-8C35-A776CC175CFD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1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FA0-2C24-8D40-B791-67EC0D6A54A2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E6F-8DC9-0D4B-B0A8-192C27505272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9A86-2686-F94A-92D1-4F5E1A20E145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69F6-FEA9-AF4D-A05E-658DDABBB3CF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2080-752A-BF42-A791-E866A5055116}" type="datetime1">
              <a:rPr lang="en-US" smtClean="0"/>
              <a:t>06.03.21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075F-E9D0-4147-9861-EE29D427EA17}" type="datetime1">
              <a:rPr lang="en-US" smtClean="0"/>
              <a:t>06.03.21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F8BF-26C1-1F42-8F9D-5AA1FE3A4604}" type="datetime1">
              <a:rPr lang="en-US" smtClean="0"/>
              <a:t>06.03.21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9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3CEA4-1CF5-3845-B497-FE2B9E8A85BA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09E-550E-DE4F-B538-BB99B2B7F0AA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82DB2-68EE-074D-B5DA-725106488B91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6118"/>
            <a:ext cx="7772400" cy="2390215"/>
          </a:xfrm>
        </p:spPr>
        <p:txBody>
          <a:bodyPr>
            <a:normAutofit/>
          </a:bodyPr>
          <a:lstStyle/>
          <a:p>
            <a:r>
              <a:rPr lang="en-US" dirty="0" smtClean="0"/>
              <a:t>Track Reconstruction for a </a:t>
            </a:r>
            <a:br>
              <a:rPr lang="en-US" dirty="0" smtClean="0"/>
            </a:br>
            <a:r>
              <a:rPr lang="en-US" dirty="0" smtClean="0"/>
              <a:t>High-Luminosity LHC Detector using Deep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88035"/>
          </a:xfrm>
        </p:spPr>
        <p:txBody>
          <a:bodyPr/>
          <a:lstStyle/>
          <a:p>
            <a:r>
              <a:rPr lang="en-US" dirty="0" smtClean="0"/>
              <a:t>Luiza </a:t>
            </a:r>
            <a:r>
              <a:rPr lang="en-US" dirty="0" err="1" smtClean="0"/>
              <a:t>Adelina</a:t>
            </a:r>
            <a:r>
              <a:rPr lang="en-US" dirty="0" smtClean="0"/>
              <a:t> </a:t>
            </a:r>
            <a:r>
              <a:rPr lang="en-US" dirty="0" err="1" smtClean="0"/>
              <a:t>Ciucu</a:t>
            </a:r>
            <a:endParaRPr lang="en-US" dirty="0" smtClean="0"/>
          </a:p>
          <a:p>
            <a:r>
              <a:rPr lang="en-US" dirty="0" smtClean="0"/>
              <a:t>University of Geneva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5426635"/>
            <a:ext cx="6400800" cy="99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Master Thesis </a:t>
            </a:r>
            <a:r>
              <a:rPr lang="en-US" sz="2400" dirty="0" err="1" smtClean="0">
                <a:solidFill>
                  <a:schemeClr val="tx1"/>
                </a:solidFill>
              </a:rPr>
              <a:t>Defence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6048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question we try to answer: find the function using a deep neural network (DNN) that for each bucket (of 20 hits) has the following input and output structure:</a:t>
            </a:r>
          </a:p>
          <a:p>
            <a:endParaRPr 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10224"/>
              </p:ext>
            </p:extLst>
          </p:nvPr>
        </p:nvGraphicFramePr>
        <p:xfrm>
          <a:off x="134471" y="1352695"/>
          <a:ext cx="9009531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)_2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)_18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)_19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)_20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</a:t>
                      </a:r>
                      <a:r>
                        <a:rPr lang="en-US" sz="1600" dirty="0" err="1" smtClean="0"/>
                        <a:t>elem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 </a:t>
                      </a:r>
                      <a:r>
                        <a:rPr lang="en-US" sz="1600" dirty="0" err="1" smtClean="0"/>
                        <a:t>elem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mult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" y="2333381"/>
            <a:ext cx="8689325" cy="45246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neuron: inputs, bias, activation function, 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528" y="2629926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Activation functions for the  hidden </a:t>
            </a:r>
            <a:r>
              <a:rPr lang="en-US" sz="2400" dirty="0" smtClean="0"/>
              <a:t>layers </a:t>
            </a:r>
            <a:r>
              <a:rPr lang="en-US" sz="2400" dirty="0" smtClean="0"/>
              <a:t>and for the last layer.</a:t>
            </a:r>
          </a:p>
        </p:txBody>
      </p:sp>
      <p:pic>
        <p:nvPicPr>
          <p:cNvPr id="12" name="Picture 11" descr="ActivationFunctionsLastLay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74" y="3091592"/>
            <a:ext cx="3320222" cy="2213482"/>
          </a:xfrm>
          <a:prstGeom prst="rect">
            <a:avLst/>
          </a:prstGeom>
        </p:spPr>
      </p:pic>
      <p:pic>
        <p:nvPicPr>
          <p:cNvPr id="13" name="Picture 12" descr="ActivationFunctionsHiddenLaye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6" y="3058133"/>
            <a:ext cx="3429669" cy="2286446"/>
          </a:xfrm>
          <a:prstGeom prst="rect">
            <a:avLst/>
          </a:prstGeom>
        </p:spPr>
      </p:pic>
      <p:pic>
        <p:nvPicPr>
          <p:cNvPr id="15" name="Picture 14" descr="Neur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404919"/>
            <a:ext cx="5140842" cy="2225007"/>
          </a:xfrm>
          <a:prstGeom prst="rect">
            <a:avLst/>
          </a:prstGeom>
        </p:spPr>
      </p:pic>
      <p:pic>
        <p:nvPicPr>
          <p:cNvPr id="2" name="Picture 1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3" y="1849273"/>
            <a:ext cx="4952003" cy="818062"/>
          </a:xfrm>
          <a:prstGeom prst="rect">
            <a:avLst/>
          </a:prstGeom>
        </p:spPr>
      </p:pic>
      <p:pic>
        <p:nvPicPr>
          <p:cNvPr id="3" name="Picture 2" descr="ReL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" y="5261620"/>
            <a:ext cx="3745891" cy="584200"/>
          </a:xfrm>
          <a:prstGeom prst="rect">
            <a:avLst/>
          </a:prstGeom>
        </p:spPr>
      </p:pic>
      <p:pic>
        <p:nvPicPr>
          <p:cNvPr id="5" name="Picture 4" descr="E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" y="5907016"/>
            <a:ext cx="3652976" cy="877076"/>
          </a:xfrm>
          <a:prstGeom prst="rect">
            <a:avLst/>
          </a:prstGeom>
        </p:spPr>
      </p:pic>
      <p:pic>
        <p:nvPicPr>
          <p:cNvPr id="7" name="Picture 6" descr="SQN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3" y="5108826"/>
            <a:ext cx="3283782" cy="1596380"/>
          </a:xfrm>
          <a:prstGeom prst="rect">
            <a:avLst/>
          </a:prstGeom>
        </p:spPr>
      </p:pic>
      <p:pic>
        <p:nvPicPr>
          <p:cNvPr id="8" name="Picture 7" descr="SOS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66" y="5684354"/>
            <a:ext cx="1868568" cy="55189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NN learns by minimizing the loss function via gradient </a:t>
            </a:r>
            <a:r>
              <a:rPr lang="en-US" sz="2400" dirty="0" smtClean="0"/>
              <a:t>descent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and back propagation</a:t>
            </a:r>
            <a:r>
              <a:rPr lang="en-US" sz="2400" dirty="0" smtClean="0"/>
              <a:t>. </a:t>
            </a:r>
            <a:endParaRPr lang="en-US" sz="2400" dirty="0" smtClean="0"/>
          </a:p>
        </p:txBody>
      </p:sp>
      <p:pic>
        <p:nvPicPr>
          <p:cNvPr id="3" name="Picture 2" descr="LossFunctions_MinusO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7" y="4230131"/>
            <a:ext cx="3872384" cy="2581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7383" y="715802"/>
            <a:ext cx="4201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 water falling off a mountain </a:t>
            </a:r>
          </a:p>
          <a:p>
            <a:r>
              <a:rPr lang="en-US" dirty="0"/>
              <a:t>a</a:t>
            </a:r>
            <a:r>
              <a:rPr lang="en-US" dirty="0" smtClean="0"/>
              <a:t>t every turn on the steepest slope.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Partial derivative of the loss</a:t>
            </a:r>
          </a:p>
          <a:p>
            <a:r>
              <a:rPr lang="en-US" dirty="0"/>
              <a:t>f</a:t>
            </a:r>
            <a:r>
              <a:rPr lang="en-US" dirty="0" smtClean="0"/>
              <a:t>unction </a:t>
            </a:r>
            <a:r>
              <a:rPr lang="en-US" dirty="0" err="1" smtClean="0"/>
              <a:t>w.r.t</a:t>
            </a:r>
            <a:r>
              <a:rPr lang="en-US" dirty="0" smtClean="0"/>
              <a:t>. weights and biases,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optimisers</a:t>
            </a:r>
            <a:r>
              <a:rPr lang="en-US" dirty="0" smtClean="0"/>
              <a:t> like Adam &amp; </a:t>
            </a:r>
            <a:r>
              <a:rPr lang="en-US" dirty="0" err="1" smtClean="0"/>
              <a:t>Adadelta</a:t>
            </a:r>
            <a:r>
              <a:rPr lang="en-US" dirty="0" smtClean="0"/>
              <a:t>. </a:t>
            </a:r>
          </a:p>
        </p:txBody>
      </p:sp>
      <p:pic>
        <p:nvPicPr>
          <p:cNvPr id="9" name="Picture 8" descr="MLMontainVall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406702"/>
            <a:ext cx="4292381" cy="2530802"/>
          </a:xfrm>
          <a:prstGeom prst="rect">
            <a:avLst/>
          </a:prstGeom>
        </p:spPr>
      </p:pic>
      <p:pic>
        <p:nvPicPr>
          <p:cNvPr id="10" name="Picture 9" descr="LossRegularHi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2" y="2952286"/>
            <a:ext cx="6705600" cy="520700"/>
          </a:xfrm>
          <a:prstGeom prst="rect">
            <a:avLst/>
          </a:prstGeom>
        </p:spPr>
      </p:pic>
      <p:pic>
        <p:nvPicPr>
          <p:cNvPr id="11" name="Picture 10" descr="LossSquaredHin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3" y="3565976"/>
            <a:ext cx="8242300" cy="609600"/>
          </a:xfrm>
          <a:prstGeom prst="rect">
            <a:avLst/>
          </a:prstGeom>
        </p:spPr>
      </p:pic>
      <p:pic>
        <p:nvPicPr>
          <p:cNvPr id="12" name="Picture 11" descr="LossFunctions_PlusOn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67" y="4174027"/>
            <a:ext cx="4003009" cy="26686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Dropout is a technique during training to drop randomly some percentage of nodes, to avoid over-fitting. We use it with fraction 20%.</a:t>
            </a:r>
          </a:p>
        </p:txBody>
      </p:sp>
      <p:pic>
        <p:nvPicPr>
          <p:cNvPr id="3" name="Picture 2" descr="Drop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466"/>
            <a:ext cx="9144000" cy="51062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hyper</a:t>
            </a:r>
            <a:r>
              <a:rPr lang="en-GB" sz="2400" dirty="0"/>
              <a:t>-</a:t>
            </a:r>
            <a:r>
              <a:rPr lang="en-US" sz="2400" dirty="0" smtClean="0"/>
              <a:t>parameter tuning for dropout layer &amp; loss function.</a:t>
            </a:r>
          </a:p>
        </p:txBody>
      </p:sp>
      <p:pic>
        <p:nvPicPr>
          <p:cNvPr id="2" name="Picture 1" descr="plot_01_1_overlay_graph_loss_Test_LossFun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14" y="3874476"/>
            <a:ext cx="4475285" cy="2983523"/>
          </a:xfrm>
          <a:prstGeom prst="rect">
            <a:avLst/>
          </a:prstGeom>
        </p:spPr>
      </p:pic>
      <p:pic>
        <p:nvPicPr>
          <p:cNvPr id="5" name="Picture 4" descr="plot_01_1_overlay_graph_accuracyBinary_Test_LossFun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672"/>
            <a:ext cx="4411991" cy="2941327"/>
          </a:xfrm>
          <a:prstGeom prst="rect">
            <a:avLst/>
          </a:prstGeom>
        </p:spPr>
      </p:pic>
      <p:pic>
        <p:nvPicPr>
          <p:cNvPr id="3" name="Picture 2" descr="plot_01_1_overlay_graph_accuracyBinary_Test_DropoutLay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603813"/>
            <a:ext cx="4533242" cy="3022161"/>
          </a:xfrm>
          <a:prstGeom prst="rect">
            <a:avLst/>
          </a:prstGeom>
        </p:spPr>
      </p:pic>
      <p:pic>
        <p:nvPicPr>
          <p:cNvPr id="6" name="Picture 5" descr="plot_01_1_overlay_graph_loss_Test_DropoutLay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90" y="675851"/>
            <a:ext cx="4402236" cy="29348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Hyper-parameter tuning and the resulting best model. 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09338"/>
              </p:ext>
            </p:extLst>
          </p:nvPr>
        </p:nvGraphicFramePr>
        <p:xfrm>
          <a:off x="418354" y="552968"/>
          <a:ext cx="8142940" cy="579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911"/>
                <a:gridCol w="2635469"/>
                <a:gridCol w="2211560"/>
              </a:tblGrid>
              <a:tr h="288588">
                <a:tc>
                  <a:txBody>
                    <a:bodyPr/>
                    <a:lstStyle/>
                    <a:p>
                      <a:r>
                        <a:rPr lang="en-US" dirty="0" smtClean="0"/>
                        <a:t>Hyper-parameter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choices </a:t>
                      </a:r>
                      <a:r>
                        <a:rPr lang="en-US" dirty="0" err="1" smtClean="0"/>
                        <a:t>testted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Choice</a:t>
                      </a:r>
                      <a:r>
                        <a:rPr lang="en-US" baseline="0" dirty="0" smtClean="0"/>
                        <a:t> for b</a:t>
                      </a:r>
                      <a:r>
                        <a:rPr lang="en-US" dirty="0" smtClean="0"/>
                        <a:t>est model</a:t>
                      </a:r>
                      <a:endParaRPr lang="en-US" dirty="0"/>
                    </a:p>
                  </a:txBody>
                  <a:tcPr/>
                </a:tc>
              </a:tr>
              <a:tr h="4592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Number nodes per input layer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20x(</a:t>
                      </a:r>
                      <a:r>
                        <a:rPr lang="en-US" dirty="0" err="1" smtClean="0"/>
                        <a:t>x,y,z</a:t>
                      </a:r>
                      <a:r>
                        <a:rPr lang="en-US" dirty="0" smtClean="0"/>
                        <a:t>)=60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20x(</a:t>
                      </a:r>
                      <a:r>
                        <a:rPr lang="en-US" dirty="0" err="1" smtClean="0"/>
                        <a:t>x,y,z</a:t>
                      </a:r>
                      <a:r>
                        <a:rPr lang="en-US" dirty="0" smtClean="0"/>
                        <a:t>)=60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0502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nodes per 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50502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aseline="0" dirty="0" smtClean="0"/>
                        <a:t> 3, 4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nodes per 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20x3, 20x6, 20x10, 20x14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20x10</a:t>
                      </a:r>
                      <a:endParaRPr lang="en-US" dirty="0" smtClean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r>
                        <a:rPr lang="en-US" baseline="0" dirty="0" smtClean="0"/>
                        <a:t> function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</a:tr>
              <a:tr h="389624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function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TANH,</a:t>
                      </a:r>
                      <a:r>
                        <a:rPr lang="en-US" baseline="0" dirty="0" smtClean="0"/>
                        <a:t> SQNL, SOSI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TANH</a:t>
                      </a:r>
                      <a:endParaRPr lang="en-US" dirty="0"/>
                    </a:p>
                  </a:txBody>
                  <a:tcPr/>
                </a:tc>
              </a:tr>
              <a:tr h="373990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function hidden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eLU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ReLU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ReLU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Dropout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0502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Loss function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Hinge, </a:t>
                      </a:r>
                    </a:p>
                    <a:p>
                      <a:r>
                        <a:rPr lang="en-US" dirty="0" smtClean="0"/>
                        <a:t>Regular Hinge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Regular Hinge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AdaDelta</a:t>
                      </a:r>
                      <a:r>
                        <a:rPr lang="en-US" dirty="0" smtClean="0"/>
                        <a:t>, 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k-fold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50% Train, 50% Test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70% Train, 30% Test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70% Train, 30% Test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 in balanced to have equal numbers of positive &amp; negative hits.</a:t>
            </a:r>
          </a:p>
          <a:p>
            <a:r>
              <a:rPr lang="en-US" sz="2400" dirty="0" smtClean="0"/>
              <a:t>Set 10-17 to same value of 17, then reduce at 0. Test stays unbalanced.</a:t>
            </a:r>
          </a:p>
        </p:txBody>
      </p:sp>
      <p:pic>
        <p:nvPicPr>
          <p:cNvPr id="2" name="Picture 1" descr="plot_02_1_overlay_histo_OutputPositive_Tr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" y="830997"/>
            <a:ext cx="4350775" cy="2900517"/>
          </a:xfrm>
          <a:prstGeom prst="rect">
            <a:avLst/>
          </a:prstGeom>
        </p:spPr>
      </p:pic>
      <p:pic>
        <p:nvPicPr>
          <p:cNvPr id="7" name="Picture 6" descr="plot_02_1_overlay_histo_OutputPositive_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381"/>
            <a:ext cx="4595583" cy="3063722"/>
          </a:xfrm>
          <a:prstGeom prst="rect">
            <a:avLst/>
          </a:prstGeom>
        </p:spPr>
      </p:pic>
      <p:pic>
        <p:nvPicPr>
          <p:cNvPr id="8" name="Picture 7" descr="plot_02_1_overlay_histo_PredictedOutputPositive_Te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64" y="3685617"/>
            <a:ext cx="4689729" cy="3126486"/>
          </a:xfrm>
          <a:prstGeom prst="rect">
            <a:avLst/>
          </a:prstGeom>
        </p:spPr>
      </p:pic>
      <p:pic>
        <p:nvPicPr>
          <p:cNvPr id="9" name="Picture 8" descr="plot_02_1_overlay_histo_PredictedOutputPositive_Tra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63" y="785100"/>
            <a:ext cx="4416124" cy="29440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2976" y="100607"/>
            <a:ext cx="4041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matrix:</a:t>
            </a:r>
          </a:p>
          <a:p>
            <a:r>
              <a:rPr lang="en-US" sz="2400" dirty="0" smtClean="0"/>
              <a:t>21 x 21</a:t>
            </a:r>
          </a:p>
          <a:p>
            <a:endParaRPr lang="en-US" sz="2400" dirty="0" smtClean="0"/>
          </a:p>
          <a:p>
            <a:r>
              <a:rPr lang="en-US" sz="2400" dirty="0" smtClean="0"/>
              <a:t>Train balanced:</a:t>
            </a:r>
          </a:p>
          <a:p>
            <a:r>
              <a:rPr lang="en-US" sz="2400" dirty="0" smtClean="0"/>
              <a:t>Peak is along the diagonal.</a:t>
            </a:r>
          </a:p>
          <a:p>
            <a:endParaRPr lang="en-US" sz="2400" dirty="0"/>
          </a:p>
          <a:p>
            <a:r>
              <a:rPr lang="en-US" sz="2400" dirty="0" smtClean="0"/>
              <a:t>Test unbalanced</a:t>
            </a:r>
          </a:p>
          <a:p>
            <a:r>
              <a:rPr lang="en-US" sz="2400" dirty="0" smtClean="0"/>
              <a:t>Less clear, somewhat diagonal. </a:t>
            </a:r>
          </a:p>
        </p:txBody>
      </p:sp>
      <p:pic>
        <p:nvPicPr>
          <p:cNvPr id="2" name="Picture 1" descr="plot_04_1_overlay_histo2D_OutputPositive_PredictedOutputPositive_03_10_R_RH_B_1200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42" y="3332494"/>
            <a:ext cx="5288258" cy="3525505"/>
          </a:xfrm>
          <a:prstGeom prst="rect">
            <a:avLst/>
          </a:prstGeom>
        </p:spPr>
      </p:pic>
      <p:pic>
        <p:nvPicPr>
          <p:cNvPr id="3" name="Picture 2" descr="plot_04_1_overlay_histo2D_OutputPositive_PredictedOutputPositive_03_10_R_RH_B_1200_Tr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9479" cy="34729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Metrics for hits per </a:t>
            </a:r>
            <a:r>
              <a:rPr lang="en-US" sz="2400" dirty="0" err="1" smtClean="0"/>
              <a:t>volumID</a:t>
            </a:r>
            <a:r>
              <a:rPr lang="en-US" sz="2400" dirty="0" smtClean="0"/>
              <a:t>: accuracy, precision, recall.</a:t>
            </a:r>
          </a:p>
        </p:txBody>
      </p:sp>
      <p:pic>
        <p:nvPicPr>
          <p:cNvPr id="3" name="Picture 2" descr="plot_03_1_overlay_graph_Precision_VolumeID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11600"/>
            <a:ext cx="4303056" cy="2868704"/>
          </a:xfrm>
          <a:prstGeom prst="rect">
            <a:avLst/>
          </a:prstGeom>
        </p:spPr>
      </p:pic>
      <p:pic>
        <p:nvPicPr>
          <p:cNvPr id="5" name="Picture 4" descr="plot_03_1_overlay_graph_Accuracy_VolumeID_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13794"/>
            <a:ext cx="4295588" cy="2863725"/>
          </a:xfrm>
          <a:prstGeom prst="rect">
            <a:avLst/>
          </a:prstGeom>
        </p:spPr>
      </p:pic>
      <p:pic>
        <p:nvPicPr>
          <p:cNvPr id="8" name="Picture 7" descr="Prec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9" y="4506381"/>
            <a:ext cx="2812677" cy="866305"/>
          </a:xfrm>
          <a:prstGeom prst="rect">
            <a:avLst/>
          </a:prstGeom>
        </p:spPr>
      </p:pic>
      <p:pic>
        <p:nvPicPr>
          <p:cNvPr id="9" name="Picture 8" descr="Accurac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4" y="2229224"/>
            <a:ext cx="2857500" cy="58654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19880"/>
              </p:ext>
            </p:extLst>
          </p:nvPr>
        </p:nvGraphicFramePr>
        <p:xfrm>
          <a:off x="4430059" y="1300136"/>
          <a:ext cx="42134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06"/>
                <a:gridCol w="21067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 (TP)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 (FP)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Negative (FN)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Negative (TN)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04403" y="797075"/>
            <a:ext cx="382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 for one hit.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9704" y="2103919"/>
            <a:ext cx="4445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Accuracy not useful when unbalanced dataset.</a:t>
            </a:r>
          </a:p>
          <a:p>
            <a:endParaRPr lang="en-US" sz="1600" dirty="0" smtClean="0"/>
          </a:p>
          <a:p>
            <a:r>
              <a:rPr lang="en-US" sz="1600" dirty="0" smtClean="0"/>
              <a:t>Then better use precision and recall.</a:t>
            </a:r>
          </a:p>
          <a:p>
            <a:r>
              <a:rPr lang="en-US" sz="1600" dirty="0" smtClean="0"/>
              <a:t>There is a precision-recall trade-off.</a:t>
            </a:r>
          </a:p>
          <a:p>
            <a:r>
              <a:rPr lang="en-US" sz="1600" dirty="0" smtClean="0"/>
              <a:t>Then can not be both max (1) at the same time.  </a:t>
            </a:r>
          </a:p>
        </p:txBody>
      </p:sp>
      <p:pic>
        <p:nvPicPr>
          <p:cNvPr id="2" name="Picture 1" descr="plot_03_1_overlay_graph_Recall_VolumeID_Te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59" y="3854641"/>
            <a:ext cx="4392980" cy="292865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Recal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25" y="5298978"/>
            <a:ext cx="284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Efficiency of track / particle reconstruction is about 70%.</a:t>
            </a:r>
          </a:p>
        </p:txBody>
      </p:sp>
      <p:pic>
        <p:nvPicPr>
          <p:cNvPr id="2" name="Picture 1" descr="ParticleReconstructionEfficienc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4276"/>
            <a:ext cx="8902700" cy="148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04" y="4033947"/>
            <a:ext cx="8367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nbParticleTruth</a:t>
            </a:r>
            <a:r>
              <a:rPr lang="en-US" sz="1400" dirty="0" smtClean="0"/>
              <a:t> = subset of buckets with at least 10 positive hits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nbParticleReco</a:t>
            </a:r>
            <a:r>
              <a:rPr lang="en-US" sz="1400" dirty="0" smtClean="0"/>
              <a:t> = subset of </a:t>
            </a:r>
            <a:r>
              <a:rPr lang="en-US" sz="1400" dirty="0" err="1" smtClean="0"/>
              <a:t>nbParticleTruth</a:t>
            </a:r>
            <a:r>
              <a:rPr lang="en-US" sz="1400" dirty="0" smtClean="0"/>
              <a:t> with at least 80% of positive hits </a:t>
            </a:r>
          </a:p>
          <a:p>
            <a:r>
              <a:rPr lang="en-US" sz="1400" dirty="0" smtClean="0"/>
              <a:t>	reconstructed also as positive hits (</a:t>
            </a:r>
            <a:r>
              <a:rPr lang="en-US" sz="1400" dirty="0" err="1" smtClean="0"/>
              <a:t>nbTruePositiveHits</a:t>
            </a:r>
            <a:r>
              <a:rPr lang="en-US" sz="1400" dirty="0" smtClean="0"/>
              <a:t> / </a:t>
            </a:r>
            <a:r>
              <a:rPr lang="en-US" sz="1400" dirty="0" err="1" smtClean="0"/>
              <a:t>nbPositveHits</a:t>
            </a:r>
            <a:r>
              <a:rPr lang="en-US" sz="1400" dirty="0" smtClean="0"/>
              <a:t> &gt; 80%)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r</a:t>
            </a:r>
            <a:r>
              <a:rPr lang="en-US" sz="1400" dirty="0" err="1" smtClean="0"/>
              <a:t>rack</a:t>
            </a:r>
            <a:r>
              <a:rPr lang="en-US" sz="1400" dirty="0" smtClean="0"/>
              <a:t> / particle reconstruction efficiency =  </a:t>
            </a:r>
            <a:r>
              <a:rPr lang="en-US" sz="1400" dirty="0" err="1" smtClean="0"/>
              <a:t>nbParticleReco</a:t>
            </a:r>
            <a:r>
              <a:rPr lang="en-US" sz="1400" dirty="0" smtClean="0"/>
              <a:t> / </a:t>
            </a:r>
            <a:r>
              <a:rPr lang="en-US" sz="1400" dirty="0" err="1" smtClean="0"/>
              <a:t>nbParticleTruth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4470" y="755754"/>
            <a:ext cx="8768229" cy="3166995"/>
            <a:chOff x="134470" y="1841983"/>
            <a:chExt cx="8768229" cy="3166995"/>
          </a:xfrm>
        </p:grpSpPr>
        <p:sp>
          <p:nvSpPr>
            <p:cNvPr id="6" name="Oval 5"/>
            <p:cNvSpPr/>
            <p:nvPr/>
          </p:nvSpPr>
          <p:spPr>
            <a:xfrm>
              <a:off x="134470" y="1841983"/>
              <a:ext cx="8768229" cy="3166995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solidFill>
                <a:schemeClr val="accent1">
                  <a:shade val="95000"/>
                  <a:satMod val="10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81969" y="1973635"/>
              <a:ext cx="5982521" cy="2738609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66125" y="2768615"/>
              <a:ext cx="3932244" cy="1729437"/>
            </a:xfrm>
            <a:prstGeom prst="ellipse">
              <a:avLst/>
            </a:prstGeom>
            <a:solidFill>
              <a:srgbClr val="008000">
                <a:alpha val="51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917" y="3035382"/>
              <a:ext cx="166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buckets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0717" y="2137583"/>
              <a:ext cx="3473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Buckets with one truth particle, </a:t>
              </a:r>
            </a:p>
            <a:p>
              <a:r>
                <a:rPr lang="en-US" dirty="0" smtClean="0"/>
                <a:t>i.e. with at least 10 positive hits 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59058" y="3262368"/>
              <a:ext cx="36005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Buckets with one truth particle and in addition with 80% of its positive hits correctly reconstructed</a:t>
              </a:r>
              <a:endParaRPr lang="en-US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Very complex </a:t>
            </a:r>
            <a:r>
              <a:rPr lang="en-US" sz="2400" dirty="0" err="1" smtClean="0"/>
              <a:t>combinatorics</a:t>
            </a:r>
            <a:r>
              <a:rPr lang="en-US" sz="2400" dirty="0" smtClean="0"/>
              <a:t> for track reconstruction at HL-LHC.</a:t>
            </a:r>
            <a:endParaRPr lang="en-US" sz="2400" dirty="0"/>
          </a:p>
        </p:txBody>
      </p:sp>
      <p:pic>
        <p:nvPicPr>
          <p:cNvPr id="2" name="Picture 1" descr="CCcms3_01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" y="980846"/>
            <a:ext cx="8531411" cy="58135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Conclusion: Results and </a:t>
            </a:r>
            <a:r>
              <a:rPr lang="en-US" sz="2400" dirty="0"/>
              <a:t>f</a:t>
            </a:r>
            <a:r>
              <a:rPr lang="en-US" sz="2400" dirty="0" smtClean="0"/>
              <a:t>uture plans.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09505340"/>
              </p:ext>
            </p:extLst>
          </p:nvPr>
        </p:nvGraphicFramePr>
        <p:xfrm>
          <a:off x="520219" y="703774"/>
          <a:ext cx="8323507" cy="6150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Backup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LHC detectors reconstruct and measure the kinematic properties of particles produced in proton-proton collisions. Charged particles ionize matter, producing hits in the various layers of the inner detector.  </a:t>
            </a:r>
          </a:p>
          <a:p>
            <a:r>
              <a:rPr lang="en-US" sz="2400" smtClean="0"/>
              <a:t>Our task </a:t>
            </a:r>
            <a:r>
              <a:rPr lang="en-US" sz="2400" dirty="0" smtClean="0"/>
              <a:t>is to reconstruct tracks from hits.</a:t>
            </a:r>
          </a:p>
        </p:txBody>
      </p:sp>
      <p:pic>
        <p:nvPicPr>
          <p:cNvPr id="2" name="Picture 1" descr="Screen Shot 2020-01-15 at 19.5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0" y="1508126"/>
            <a:ext cx="8210322" cy="53498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8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Schematic view of the general inner detector with layers.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harged particles leave tracks</a:t>
            </a:r>
          </a:p>
          <a:p>
            <a:r>
              <a:rPr lang="en-US" sz="2400" dirty="0" smtClean="0"/>
              <a:t>after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starting in the central layer closest to the beam.</a:t>
            </a:r>
          </a:p>
          <a:p>
            <a:endParaRPr lang="en-US" sz="24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791124" y="2362917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791124" y="2918775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91124" y="3504753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94488" y="4115546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488" y="4862852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488" y="5546907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94488" y="6276449"/>
            <a:ext cx="2569328" cy="29537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71950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54966" y="2022633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79886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2959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74345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4076" y="2022633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2959" y="6586634"/>
            <a:ext cx="2461529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157526" y="6557098"/>
            <a:ext cx="2162702" cy="2953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662" y="6453720"/>
            <a:ext cx="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184409" y="6453720"/>
            <a:ext cx="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913056" y="2022633"/>
            <a:ext cx="4271353" cy="4534413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21849" y="2097091"/>
            <a:ext cx="570455" cy="4494212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47663" y="2362917"/>
            <a:ext cx="3874186" cy="4194181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90623" y="1569660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Barrel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9868" y="1537394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cap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3726" y="1537394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cap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NN learning optimizers: Adam </a:t>
            </a:r>
            <a:r>
              <a:rPr lang="en-US" sz="2400" dirty="0" err="1" smtClean="0"/>
              <a:t>vs</a:t>
            </a:r>
            <a:r>
              <a:rPr lang="en-US" sz="2400" dirty="0" smtClean="0"/>
              <a:t> </a:t>
            </a:r>
            <a:r>
              <a:rPr lang="en-US" sz="2400" dirty="0" err="1" smtClean="0"/>
              <a:t>Adadelta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871" y="652397"/>
            <a:ext cx="9009529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Adam</a:t>
            </a:r>
            <a:r>
              <a:rPr lang="en-US" sz="2400" dirty="0"/>
              <a:t> optimization is a stochastic gradient descent </a:t>
            </a:r>
            <a:r>
              <a:rPr lang="en-US" sz="2400" dirty="0" smtClean="0"/>
              <a:t>(SGD) method </a:t>
            </a:r>
            <a:r>
              <a:rPr lang="en-US" sz="2400" dirty="0"/>
              <a:t>that is based on adaptive estimation of first-order and second-order moments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ADAM = </a:t>
            </a:r>
            <a:r>
              <a:rPr lang="en-US" sz="2000" dirty="0" err="1" smtClean="0"/>
              <a:t>Adadelta</a:t>
            </a:r>
            <a:r>
              <a:rPr lang="en-US" sz="2000" dirty="0" smtClean="0"/>
              <a:t> + Stochastic Gradient Descent (SGD) + Momentum</a:t>
            </a:r>
          </a:p>
          <a:p>
            <a:pPr marL="342900" indent="-342900">
              <a:buFontTx/>
              <a:buChar char="•"/>
            </a:pPr>
            <a:r>
              <a:rPr lang="en-US" sz="2000" dirty="0" err="1" smtClean="0"/>
              <a:t>AdaDelta</a:t>
            </a:r>
            <a:r>
              <a:rPr lang="en-US" sz="2000" dirty="0" smtClean="0"/>
              <a:t> = rescales gradients based on accumulated second order information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Momentum = smoothens gradients based on first order information</a:t>
            </a:r>
            <a:endParaRPr lang="en-US" sz="2400" dirty="0" smtClean="0"/>
          </a:p>
          <a:p>
            <a:r>
              <a:rPr lang="en-US" sz="1600" dirty="0" smtClean="0"/>
              <a:t>Alpha </a:t>
            </a:r>
            <a:r>
              <a:rPr lang="en-US" sz="1600" dirty="0"/>
              <a:t>= 0.001 </a:t>
            </a:r>
            <a:r>
              <a:rPr lang="en-US" sz="1600" dirty="0" smtClean="0"/>
              <a:t>(learning rate)</a:t>
            </a:r>
          </a:p>
          <a:p>
            <a:r>
              <a:rPr lang="en-US" sz="1600" dirty="0" smtClean="0"/>
              <a:t>Beta_1 = 0.9 (The </a:t>
            </a:r>
            <a:r>
              <a:rPr lang="en-US" sz="1600" dirty="0"/>
              <a:t>exponential decay rate for the 1st moment estimates</a:t>
            </a:r>
            <a:r>
              <a:rPr lang="en-US" sz="1600" dirty="0" smtClean="0"/>
              <a:t>.)</a:t>
            </a:r>
          </a:p>
          <a:p>
            <a:r>
              <a:rPr lang="en-US" sz="1600" dirty="0"/>
              <a:t>Beta_2 = 0.999 (The exponential decay rate for the </a:t>
            </a:r>
            <a:r>
              <a:rPr lang="en-US" sz="1600" dirty="0" smtClean="0"/>
              <a:t>2nd </a:t>
            </a:r>
            <a:r>
              <a:rPr lang="en-US" sz="1600" dirty="0"/>
              <a:t>moment estimates</a:t>
            </a:r>
            <a:r>
              <a:rPr lang="en-US" sz="1600" dirty="0" smtClean="0"/>
              <a:t>.)</a:t>
            </a:r>
          </a:p>
          <a:p>
            <a:endParaRPr lang="en-US" sz="1600" dirty="0"/>
          </a:p>
          <a:p>
            <a:r>
              <a:rPr lang="en-US" sz="2400" b="1" dirty="0" err="1" smtClean="0"/>
              <a:t>Adadelta</a:t>
            </a:r>
            <a:r>
              <a:rPr lang="en-US" sz="2400" dirty="0" smtClean="0"/>
              <a:t> </a:t>
            </a:r>
            <a:r>
              <a:rPr lang="en-US" sz="2400" dirty="0"/>
              <a:t>is a more robust extension of </a:t>
            </a:r>
            <a:r>
              <a:rPr lang="en-US" sz="2400" dirty="0" err="1"/>
              <a:t>Adagrad</a:t>
            </a:r>
            <a:r>
              <a:rPr lang="en-US" sz="2400" dirty="0"/>
              <a:t> that adapts learning rates based on a moving window of gradient updates, instead of accumulating all past gradients. </a:t>
            </a:r>
            <a:endParaRPr lang="en-US" sz="2400" dirty="0" smtClean="0"/>
          </a:p>
          <a:p>
            <a:r>
              <a:rPr lang="en-US" sz="1600" dirty="0" smtClean="0"/>
              <a:t>alpha </a:t>
            </a:r>
            <a:r>
              <a:rPr lang="en-US" sz="1600" dirty="0"/>
              <a:t>= 0.001 (learning rate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 smtClean="0"/>
              <a:t>rho </a:t>
            </a:r>
            <a:r>
              <a:rPr lang="en-US" sz="1600" dirty="0"/>
              <a:t>= 0.9 (The exponential decay rate for the 1st moment estimates.</a:t>
            </a:r>
            <a:r>
              <a:rPr lang="en-US" sz="1600" dirty="0" smtClean="0"/>
              <a:t>)</a:t>
            </a:r>
          </a:p>
          <a:p>
            <a:endParaRPr lang="en-US" sz="2400" dirty="0" smtClean="0"/>
          </a:p>
          <a:p>
            <a:r>
              <a:rPr lang="en-US" dirty="0" smtClean="0"/>
              <a:t>In this study various learning rates were tried, but no change was observed. </a:t>
            </a:r>
          </a:p>
          <a:p>
            <a:r>
              <a:rPr lang="en-US" dirty="0" smtClean="0"/>
              <a:t>So the default learning rate of 0.001 was used.</a:t>
            </a:r>
          </a:p>
          <a:p>
            <a:r>
              <a:rPr lang="en-US" dirty="0" smtClean="0"/>
              <a:t>Adam was chosen for the best model.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01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Over-fit (over-train) </a:t>
            </a:r>
            <a:r>
              <a:rPr lang="en-US" sz="2400" dirty="0" err="1" smtClean="0"/>
              <a:t>vs</a:t>
            </a:r>
            <a:r>
              <a:rPr lang="en-US" sz="2400" dirty="0" smtClean="0"/>
              <a:t> under-fit (under-train)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overfit_under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90805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3204864"/>
            <a:ext cx="8635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Under-fit: model performs bad in training data</a:t>
            </a:r>
            <a:r>
              <a:rPr lang="en-US" dirty="0" smtClean="0"/>
              <a:t>. The model is too simple. Solution: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Add more relevant features correlated to the target.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Reduce regularization.</a:t>
            </a:r>
          </a:p>
          <a:p>
            <a:r>
              <a:rPr lang="en-US" b="1" dirty="0" smtClean="0"/>
              <a:t>Over-fit: model performs well in training data, but bad in test data. </a:t>
            </a:r>
            <a:r>
              <a:rPr lang="en-US" dirty="0" smtClean="0"/>
              <a:t>Model memorizes the behavior of training data and is not able to generalize in test to new data slightly changed.  Solution is to reduce the model flexibility by: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Use fewer features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Use fewer bins per features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regularization</a:t>
            </a:r>
          </a:p>
          <a:p>
            <a:r>
              <a:rPr lang="en-US" b="1" dirty="0" smtClean="0"/>
              <a:t>If both train and test data performance are bad: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the amount of training data samples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the number of epochs</a:t>
            </a:r>
          </a:p>
        </p:txBody>
      </p:sp>
    </p:spTree>
    <p:extLst>
      <p:ext uri="{BB962C8B-B14F-4D97-AF65-F5344CB8AC3E}">
        <p14:creationId xmlns:p14="http://schemas.microsoft.com/office/powerpoint/2010/main" val="9058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Regularization methods to avoid over-fitting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400" y="609600"/>
            <a:ext cx="8466667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Regularization techniques add to the loss function which modifies the resulting weights.</a:t>
            </a:r>
          </a:p>
          <a:p>
            <a:r>
              <a:rPr lang="en-US" dirty="0" smtClean="0"/>
              <a:t>In this project we did not use regularization, but also did not notice over-fitting, as performance in test is similar to the performance in train.</a:t>
            </a:r>
          </a:p>
          <a:p>
            <a:endParaRPr lang="en-US" dirty="0" smtClean="0"/>
          </a:p>
          <a:p>
            <a:r>
              <a:rPr lang="en-US" sz="2400" dirty="0" smtClean="0"/>
              <a:t>What is minimized actually is the</a:t>
            </a:r>
          </a:p>
          <a:p>
            <a:r>
              <a:rPr lang="en-US" sz="2400" dirty="0" smtClean="0"/>
              <a:t>cost function = loss function + regularization term</a:t>
            </a:r>
          </a:p>
          <a:p>
            <a:endParaRPr lang="en-US" sz="2400" dirty="0"/>
          </a:p>
          <a:p>
            <a:r>
              <a:rPr lang="en-US" sz="2400" dirty="0" smtClean="0"/>
              <a:t>Typical loss function: mean squared error (MSE)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L1 regularization: cost function = MSE + L1 Regularization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L2 regularization: cost function = MSE + L2 Regularization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17" y="4430999"/>
            <a:ext cx="1661583" cy="822400"/>
          </a:xfrm>
          <a:prstGeom prst="rect">
            <a:avLst/>
          </a:prstGeom>
        </p:spPr>
      </p:pic>
      <p:pic>
        <p:nvPicPr>
          <p:cNvPr id="7" name="Picture 6" descr="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5893599"/>
            <a:ext cx="1661583" cy="827876"/>
          </a:xfrm>
          <a:prstGeom prst="rect">
            <a:avLst/>
          </a:prstGeom>
        </p:spPr>
      </p:pic>
      <p:pic>
        <p:nvPicPr>
          <p:cNvPr id="8" name="Picture 7" descr="M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30" y="3234266"/>
            <a:ext cx="2603503" cy="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Standard Model studies </a:t>
            </a:r>
            <a:r>
              <a:rPr lang="en-US" sz="2400" dirty="0"/>
              <a:t>e</a:t>
            </a:r>
            <a:r>
              <a:rPr lang="en-US" sz="2400" dirty="0" smtClean="0"/>
              <a:t>lementary particles &amp; their interactions. </a:t>
            </a:r>
          </a:p>
        </p:txBody>
      </p:sp>
      <p:pic>
        <p:nvPicPr>
          <p:cNvPr id="2" name="Picture 1" descr="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258"/>
            <a:ext cx="9144000" cy="61767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137696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LHC experiments have typically 35 collisions per bunch crossing (mu=35), but plan to go to mu=200 for HL-LHC.</a:t>
            </a:r>
          </a:p>
        </p:txBody>
      </p:sp>
      <p:pic>
        <p:nvPicPr>
          <p:cNvPr id="2" name="Picture 1" descr="ATLAS_mu_2015_20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35" y="974156"/>
            <a:ext cx="2861205" cy="2056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71" y="3030197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 mu=200 track reconstruction needs CPU beyond LHC resources.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71603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potential solution is to use new techniques like machine learning.</a:t>
            </a:r>
          </a:p>
        </p:txBody>
      </p:sp>
      <p:pic>
        <p:nvPicPr>
          <p:cNvPr id="3" name="Picture 2" descr="ATLA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0" y="912960"/>
            <a:ext cx="2968308" cy="1907804"/>
          </a:xfrm>
          <a:prstGeom prst="rect">
            <a:avLst/>
          </a:prstGeom>
        </p:spPr>
      </p:pic>
      <p:pic>
        <p:nvPicPr>
          <p:cNvPr id="7" name="Picture 6" descr="LH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8857"/>
            <a:ext cx="2968310" cy="1881166"/>
          </a:xfrm>
          <a:prstGeom prst="rect">
            <a:avLst/>
          </a:prstGeom>
        </p:spPr>
      </p:pic>
      <p:pic>
        <p:nvPicPr>
          <p:cNvPr id="8" name="Picture 7" descr="CPU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3491862"/>
            <a:ext cx="3894145" cy="2677564"/>
          </a:xfrm>
          <a:prstGeom prst="rect">
            <a:avLst/>
          </a:prstGeom>
        </p:spPr>
      </p:pic>
      <p:pic>
        <p:nvPicPr>
          <p:cNvPr id="9" name="Picture 8" descr="CPU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74" y="3491863"/>
            <a:ext cx="3901643" cy="27868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TrackML</a:t>
            </a:r>
            <a:r>
              <a:rPr lang="en-US" sz="2400" dirty="0" smtClean="0"/>
              <a:t> challenge offers simulated </a:t>
            </a:r>
            <a:r>
              <a:rPr lang="en-US" sz="2400" dirty="0" err="1" smtClean="0"/>
              <a:t>ttbar</a:t>
            </a:r>
            <a:r>
              <a:rPr lang="en-US" sz="2400" dirty="0" smtClean="0"/>
              <a:t> collisions at mu=200.</a:t>
            </a:r>
          </a:p>
          <a:p>
            <a:r>
              <a:rPr lang="en-US" sz="2400" dirty="0" smtClean="0"/>
              <a:t>From hits in the inner detector are </a:t>
            </a:r>
            <a:r>
              <a:rPr lang="en-US" sz="2400" dirty="0" err="1" smtClean="0"/>
              <a:t>reconstr</a:t>
            </a:r>
            <a:r>
              <a:rPr lang="en-US" sz="2400" dirty="0" smtClean="0"/>
              <a:t>. </a:t>
            </a:r>
            <a:r>
              <a:rPr lang="en-US" sz="2400" dirty="0" smtClean="0"/>
              <a:t>primary vertices &amp; tracks. </a:t>
            </a:r>
          </a:p>
        </p:txBody>
      </p:sp>
      <p:pic>
        <p:nvPicPr>
          <p:cNvPr id="5" name="Picture 4" descr="ThreeSiDetect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30997"/>
            <a:ext cx="3672136" cy="5750876"/>
          </a:xfrm>
          <a:prstGeom prst="rect">
            <a:avLst/>
          </a:prstGeom>
        </p:spPr>
      </p:pic>
      <p:pic>
        <p:nvPicPr>
          <p:cNvPr id="6" name="Picture 5" descr="TrackReconstr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55" y="830997"/>
            <a:ext cx="2015885" cy="2305400"/>
          </a:xfrm>
          <a:prstGeom prst="rect">
            <a:avLst/>
          </a:prstGeom>
        </p:spPr>
      </p:pic>
      <p:pic>
        <p:nvPicPr>
          <p:cNvPr id="7" name="Picture 6" descr="Tra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04" y="3702479"/>
            <a:ext cx="5727896" cy="3140222"/>
          </a:xfrm>
          <a:prstGeom prst="rect">
            <a:avLst/>
          </a:prstGeom>
        </p:spPr>
      </p:pic>
      <p:pic>
        <p:nvPicPr>
          <p:cNvPr id="8" name="Picture 7" descr="Vertic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8" y="1023472"/>
            <a:ext cx="2882069" cy="1653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79" y="6425789"/>
            <a:ext cx="396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silicon detectors in the inner detector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18306" y="5871791"/>
            <a:ext cx="20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Orange tracks reconstructed </a:t>
            </a:r>
          </a:p>
          <a:p>
            <a:r>
              <a:rPr lang="en-US" dirty="0"/>
              <a:t>f</a:t>
            </a:r>
            <a:r>
              <a:rPr lang="en-US" dirty="0" smtClean="0"/>
              <a:t>rom black hits.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7526" y="3104131"/>
            <a:ext cx="22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Vertex reconstruction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13862" y="3104131"/>
            <a:ext cx="22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 reconstruction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6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29" y="55567"/>
            <a:ext cx="90095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Barrel (with horizontal layers)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. End caps (with vertical layers).</a:t>
            </a:r>
          </a:p>
          <a:p>
            <a:r>
              <a:rPr lang="en-US" sz="2400" dirty="0" smtClean="0"/>
              <a:t>The detector’s </a:t>
            </a:r>
            <a:r>
              <a:rPr lang="en-US" sz="2400" dirty="0" err="1" smtClean="0">
                <a:solidFill>
                  <a:srgbClr val="FF0000"/>
                </a:solidFill>
              </a:rPr>
              <a:t>volume_id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in red</a:t>
            </a:r>
            <a:r>
              <a:rPr lang="en-US" sz="2400" dirty="0" smtClean="0"/>
              <a:t>, and the </a:t>
            </a:r>
            <a:r>
              <a:rPr lang="en-US" sz="2400" dirty="0" err="1" smtClean="0">
                <a:solidFill>
                  <a:srgbClr val="660066"/>
                </a:solidFill>
              </a:rPr>
              <a:t>layer_id</a:t>
            </a:r>
            <a:r>
              <a:rPr lang="en-US" sz="2400" dirty="0" smtClean="0">
                <a:solidFill>
                  <a:srgbClr val="660066"/>
                </a:solidFill>
              </a:rPr>
              <a:t> in violet</a:t>
            </a:r>
            <a:r>
              <a:rPr lang="en-US" sz="2400" dirty="0" smtClean="0"/>
              <a:t>.</a:t>
            </a:r>
          </a:p>
          <a:p>
            <a:r>
              <a:rPr lang="en-US" sz="2000" dirty="0" smtClean="0"/>
              <a:t>Percentage of hits in a </a:t>
            </a:r>
            <a:r>
              <a:rPr lang="en-US" sz="2000" dirty="0" err="1" smtClean="0"/>
              <a:t>volume_id</a:t>
            </a:r>
            <a:r>
              <a:rPr lang="en-US" sz="2000" dirty="0" smtClean="0"/>
              <a:t> shown in parentheses.</a:t>
            </a:r>
          </a:p>
        </p:txBody>
      </p:sp>
      <p:pic>
        <p:nvPicPr>
          <p:cNvPr id="3" name="Picture 2" descr="DetectorVolumeIDLaye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218"/>
            <a:ext cx="8553016" cy="54807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Distribution of number of hits in truth particles.</a:t>
            </a:r>
          </a:p>
          <a:p>
            <a:r>
              <a:rPr lang="en-US" sz="2400" dirty="0" smtClean="0"/>
              <a:t>Reconstructed hits into buckets using approximate nearest </a:t>
            </a:r>
            <a:r>
              <a:rPr lang="en-US" sz="2400" dirty="0" smtClean="0"/>
              <a:t>neighbors. </a:t>
            </a:r>
            <a:endParaRPr lang="en-US" sz="2400" dirty="0"/>
          </a:p>
        </p:txBody>
      </p:sp>
      <p:pic>
        <p:nvPicPr>
          <p:cNvPr id="3" name="Picture 2" descr="DataExploration_histo_counterTruthParticles_vs_nbHitsInTruthPartic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235147"/>
            <a:ext cx="5720532" cy="3813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408" y="5676117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average truth particle as 11 hits. All particles have less than 20 hits.</a:t>
            </a:r>
          </a:p>
          <a:p>
            <a:endParaRPr lang="en-US" dirty="0" smtClean="0"/>
          </a:p>
          <a:p>
            <a:r>
              <a:rPr lang="en-US" dirty="0" smtClean="0"/>
              <a:t>We aim to reconstruct </a:t>
            </a:r>
            <a:r>
              <a:rPr lang="en-US" dirty="0" smtClean="0"/>
              <a:t>particle tracks </a:t>
            </a:r>
            <a:r>
              <a:rPr lang="en-US" dirty="0" smtClean="0"/>
              <a:t>from groups of 20 hits close to a straight line (bucket).</a:t>
            </a:r>
            <a:endParaRPr lang="en-US" dirty="0"/>
          </a:p>
        </p:txBody>
      </p:sp>
      <p:pic>
        <p:nvPicPr>
          <p:cNvPr id="11" name="Picture 10" descr="ApproximateNearestNeighbour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00" y="1777036"/>
            <a:ext cx="3589895" cy="2678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83065" y="1133714"/>
            <a:ext cx="318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Truth level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5003" y="1164312"/>
            <a:ext cx="318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Reconstructed level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Buckets with 1-9 number of positive hits are artificially set to 0 positive hits. Reason is that we search for particles with at least 10 hits.</a:t>
            </a:r>
          </a:p>
        </p:txBody>
      </p:sp>
      <p:pic>
        <p:nvPicPr>
          <p:cNvPr id="7" name="Picture 6" descr="plot_bucket_unbalanced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7" y="4306636"/>
            <a:ext cx="3758199" cy="2505466"/>
          </a:xfrm>
          <a:prstGeom prst="rect">
            <a:avLst/>
          </a:prstGeom>
        </p:spPr>
      </p:pic>
      <p:pic>
        <p:nvPicPr>
          <p:cNvPr id="8" name="Picture 7" descr="plot_bucket_unbalanced_Tr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24" y="1758686"/>
            <a:ext cx="3871041" cy="2580693"/>
          </a:xfrm>
          <a:prstGeom prst="rect">
            <a:avLst/>
          </a:prstGeom>
        </p:spPr>
      </p:pic>
      <p:pic>
        <p:nvPicPr>
          <p:cNvPr id="9" name="Picture 8" descr="plot_bucket_unbalanced_Test_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6" y="4283287"/>
            <a:ext cx="3793224" cy="2528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7904" y="729399"/>
            <a:ext cx="7940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Majority particle = truth particle with </a:t>
            </a:r>
            <a:r>
              <a:rPr lang="en-US" dirty="0" smtClean="0"/>
              <a:t>the largest number of </a:t>
            </a:r>
            <a:r>
              <a:rPr lang="en-US" dirty="0" smtClean="0"/>
              <a:t>hits in the bucket</a:t>
            </a:r>
          </a:p>
          <a:p>
            <a:r>
              <a:rPr lang="en-US" dirty="0" smtClean="0"/>
              <a:t>Positive hit = 1 = hit belonging to the majority particle</a:t>
            </a:r>
          </a:p>
          <a:p>
            <a:r>
              <a:rPr lang="en-US" dirty="0" smtClean="0"/>
              <a:t>Negative hit = -1 = hit not belonging to the majority particle </a:t>
            </a:r>
            <a:endParaRPr lang="en-US" dirty="0" smtClean="0"/>
          </a:p>
          <a:p>
            <a:r>
              <a:rPr lang="en-US" dirty="0" smtClean="0"/>
              <a:t>Y coordinate = number of hits (histogram)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plot_bucket_unbalanced_Train_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0" y="1834369"/>
            <a:ext cx="3708400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5465257"/>
            <a:ext cx="90095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a bucket input and out fixed: </a:t>
            </a:r>
            <a:r>
              <a:rPr lang="en-US" sz="2400" b="1" dirty="0" smtClean="0">
                <a:solidFill>
                  <a:srgbClr val="0000FF"/>
                </a:solidFill>
              </a:rPr>
              <a:t>Input = 20x3 (</a:t>
            </a:r>
            <a:r>
              <a:rPr lang="en-US" sz="2400" b="1" dirty="0" err="1" smtClean="0">
                <a:solidFill>
                  <a:srgbClr val="0000FF"/>
                </a:solidFill>
              </a:rPr>
              <a:t>x,y,z</a:t>
            </a:r>
            <a:r>
              <a:rPr lang="en-US" sz="2400" b="1" dirty="0" smtClean="0">
                <a:solidFill>
                  <a:srgbClr val="0000FF"/>
                </a:solidFill>
              </a:rPr>
              <a:t>). Output = 20x1</a:t>
            </a:r>
            <a:r>
              <a:rPr lang="en-US" sz="2400" b="1" dirty="0" smtClean="0"/>
              <a:t>.</a:t>
            </a:r>
          </a:p>
          <a:p>
            <a:r>
              <a:rPr lang="en-US" sz="2400" b="1" dirty="0" smtClean="0"/>
              <a:t>This problem can be </a:t>
            </a:r>
            <a:r>
              <a:rPr lang="en-US" sz="2400" b="1" dirty="0" smtClean="0"/>
              <a:t>answered </a:t>
            </a:r>
            <a:r>
              <a:rPr lang="en-US" sz="2400" b="1" dirty="0" smtClean="0"/>
              <a:t>via machine learning (ML),</a:t>
            </a:r>
          </a:p>
          <a:p>
            <a:r>
              <a:rPr lang="en-US" sz="2400" b="1" dirty="0" smtClean="0"/>
              <a:t>In particular deep neural networks (DNN).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7398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to solve: Given a bucket of </a:t>
            </a:r>
            <a:r>
              <a:rPr lang="en-US" sz="2400" b="1" dirty="0" smtClean="0"/>
              <a:t>20 hits</a:t>
            </a:r>
            <a:r>
              <a:rPr lang="en-US" sz="2400" b="1" dirty="0" smtClean="0"/>
              <a:t>,</a:t>
            </a:r>
          </a:p>
          <a:p>
            <a:r>
              <a:rPr lang="en-US" sz="2400" b="1" dirty="0" smtClean="0"/>
              <a:t>identify those </a:t>
            </a:r>
            <a:r>
              <a:rPr lang="en-US" sz="2400" b="1" dirty="0" smtClean="0"/>
              <a:t>hits </a:t>
            </a:r>
            <a:r>
              <a:rPr lang="en-US" sz="2400" b="1" dirty="0" smtClean="0"/>
              <a:t>belonging </a:t>
            </a:r>
            <a:r>
              <a:rPr lang="en-US" sz="2400" b="1" dirty="0" smtClean="0"/>
              <a:t>to the particle </a:t>
            </a:r>
          </a:p>
          <a:p>
            <a:r>
              <a:rPr lang="en-US" sz="2400" b="1" dirty="0" smtClean="0"/>
              <a:t>with the largest number of hits in the bucket (majority particle).</a:t>
            </a:r>
            <a:endParaRPr lang="en-US" sz="24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12788387"/>
              </p:ext>
            </p:extLst>
          </p:nvPr>
        </p:nvGraphicFramePr>
        <p:xfrm>
          <a:off x="586894" y="1234305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1730</Words>
  <Application>Microsoft Macintosh PowerPoint</Application>
  <PresentationFormat>On-screen Show (4:3)</PresentationFormat>
  <Paragraphs>245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Track Reconstruction for a  High-Luminosity LHC Detector using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luiza</dc:creator>
  <cp:lastModifiedBy>luiza</cp:lastModifiedBy>
  <cp:revision>124</cp:revision>
  <dcterms:created xsi:type="dcterms:W3CDTF">2021-02-16T16:23:02Z</dcterms:created>
  <dcterms:modified xsi:type="dcterms:W3CDTF">2021-03-06T21:59:46Z</dcterms:modified>
</cp:coreProperties>
</file>